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 id="274" r:id="rId19"/>
    <p:sldId id="288" r:id="rId20"/>
    <p:sldId id="289" r:id="rId21"/>
    <p:sldId id="290" r:id="rId22"/>
    <p:sldId id="291" r:id="rId23"/>
    <p:sldId id="292"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93" r:id="rId38"/>
    <p:sldId id="294" r:id="rId39"/>
    <p:sldId id="295" r:id="rId40"/>
    <p:sldId id="296" r:id="rId41"/>
    <p:sldId id="297" r:id="rId42"/>
    <p:sldId id="298" r:id="rId43"/>
    <p:sldId id="301" r:id="rId44"/>
    <p:sldId id="300" r:id="rId45"/>
    <p:sldId id="302" r:id="rId46"/>
    <p:sldId id="303" r:id="rId47"/>
    <p:sldId id="304"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10BC434-A784-49B8-B020-7BD0B71C837B}" type="datetimeFigureOut">
              <a:rPr lang="fa-IR" smtClean="0"/>
              <a:pPr/>
              <a:t>02/29/1442</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C4737594-788A-4B30-9CA8-2E108865EC79}" type="slidenum">
              <a:rPr lang="fa-IR" smtClean="0"/>
              <a:pPr/>
              <a:t>‹#›</a:t>
            </a:fld>
            <a:endParaRPr lang="fa-IR"/>
          </a:p>
        </p:txBody>
      </p:sp>
    </p:spTree>
    <p:extLst>
      <p:ext uri="{BB962C8B-B14F-4D97-AF65-F5344CB8AC3E}">
        <p14:creationId xmlns="" xmlns:p14="http://schemas.microsoft.com/office/powerpoint/2010/main" val="350714344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C4737594-788A-4B30-9CA8-2E108865EC79}" type="slidenum">
              <a:rPr lang="fa-IR" smtClean="0"/>
              <a:pPr/>
              <a:t>1</a:t>
            </a:fld>
            <a:endParaRPr lang="fa-IR"/>
          </a:p>
        </p:txBody>
      </p:sp>
    </p:spTree>
    <p:extLst>
      <p:ext uri="{BB962C8B-B14F-4D97-AF65-F5344CB8AC3E}">
        <p14:creationId xmlns="" xmlns:p14="http://schemas.microsoft.com/office/powerpoint/2010/main" val="32993521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10</a:t>
            </a:fld>
            <a:endParaRPr lang="fa-IR"/>
          </a:p>
        </p:txBody>
      </p:sp>
    </p:spTree>
    <p:extLst>
      <p:ext uri="{BB962C8B-B14F-4D97-AF65-F5344CB8AC3E}">
        <p14:creationId xmlns="" xmlns:p14="http://schemas.microsoft.com/office/powerpoint/2010/main" val="21594641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11</a:t>
            </a:fld>
            <a:endParaRPr lang="fa-IR"/>
          </a:p>
        </p:txBody>
      </p:sp>
    </p:spTree>
    <p:extLst>
      <p:ext uri="{BB962C8B-B14F-4D97-AF65-F5344CB8AC3E}">
        <p14:creationId xmlns="" xmlns:p14="http://schemas.microsoft.com/office/powerpoint/2010/main" val="19664122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12</a:t>
            </a:fld>
            <a:endParaRPr lang="fa-IR"/>
          </a:p>
        </p:txBody>
      </p:sp>
    </p:spTree>
    <p:extLst>
      <p:ext uri="{BB962C8B-B14F-4D97-AF65-F5344CB8AC3E}">
        <p14:creationId xmlns="" xmlns:p14="http://schemas.microsoft.com/office/powerpoint/2010/main" val="27789380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13</a:t>
            </a:fld>
            <a:endParaRPr lang="fa-IR"/>
          </a:p>
        </p:txBody>
      </p:sp>
    </p:spTree>
    <p:extLst>
      <p:ext uri="{BB962C8B-B14F-4D97-AF65-F5344CB8AC3E}">
        <p14:creationId xmlns="" xmlns:p14="http://schemas.microsoft.com/office/powerpoint/2010/main" val="8382873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14</a:t>
            </a:fld>
            <a:endParaRPr lang="fa-IR"/>
          </a:p>
        </p:txBody>
      </p:sp>
    </p:spTree>
    <p:extLst>
      <p:ext uri="{BB962C8B-B14F-4D97-AF65-F5344CB8AC3E}">
        <p14:creationId xmlns="" xmlns:p14="http://schemas.microsoft.com/office/powerpoint/2010/main" val="7275503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15</a:t>
            </a:fld>
            <a:endParaRPr lang="fa-IR"/>
          </a:p>
        </p:txBody>
      </p:sp>
    </p:spTree>
    <p:extLst>
      <p:ext uri="{BB962C8B-B14F-4D97-AF65-F5344CB8AC3E}">
        <p14:creationId xmlns="" xmlns:p14="http://schemas.microsoft.com/office/powerpoint/2010/main" val="21694819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16</a:t>
            </a:fld>
            <a:endParaRPr lang="fa-IR"/>
          </a:p>
        </p:txBody>
      </p:sp>
    </p:spTree>
    <p:extLst>
      <p:ext uri="{BB962C8B-B14F-4D97-AF65-F5344CB8AC3E}">
        <p14:creationId xmlns="" xmlns:p14="http://schemas.microsoft.com/office/powerpoint/2010/main" val="39568325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17</a:t>
            </a:fld>
            <a:endParaRPr lang="fa-IR"/>
          </a:p>
        </p:txBody>
      </p:sp>
    </p:spTree>
    <p:extLst>
      <p:ext uri="{BB962C8B-B14F-4D97-AF65-F5344CB8AC3E}">
        <p14:creationId xmlns="" xmlns:p14="http://schemas.microsoft.com/office/powerpoint/2010/main" val="38639676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18</a:t>
            </a:fld>
            <a:endParaRPr lang="fa-IR"/>
          </a:p>
        </p:txBody>
      </p:sp>
    </p:spTree>
    <p:extLst>
      <p:ext uri="{BB962C8B-B14F-4D97-AF65-F5344CB8AC3E}">
        <p14:creationId xmlns="" xmlns:p14="http://schemas.microsoft.com/office/powerpoint/2010/main" val="37128620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19</a:t>
            </a:fld>
            <a:endParaRPr lang="fa-IR"/>
          </a:p>
        </p:txBody>
      </p:sp>
    </p:spTree>
    <p:extLst>
      <p:ext uri="{BB962C8B-B14F-4D97-AF65-F5344CB8AC3E}">
        <p14:creationId xmlns="" xmlns:p14="http://schemas.microsoft.com/office/powerpoint/2010/main" val="4028194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C4737594-788A-4B30-9CA8-2E108865EC79}" type="slidenum">
              <a:rPr lang="fa-IR" smtClean="0"/>
              <a:pPr/>
              <a:t>2</a:t>
            </a:fld>
            <a:endParaRPr lang="fa-IR"/>
          </a:p>
        </p:txBody>
      </p:sp>
    </p:spTree>
    <p:extLst>
      <p:ext uri="{BB962C8B-B14F-4D97-AF65-F5344CB8AC3E}">
        <p14:creationId xmlns="" xmlns:p14="http://schemas.microsoft.com/office/powerpoint/2010/main" val="20320049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20</a:t>
            </a:fld>
            <a:endParaRPr lang="fa-IR"/>
          </a:p>
        </p:txBody>
      </p:sp>
    </p:spTree>
    <p:extLst>
      <p:ext uri="{BB962C8B-B14F-4D97-AF65-F5344CB8AC3E}">
        <p14:creationId xmlns="" xmlns:p14="http://schemas.microsoft.com/office/powerpoint/2010/main" val="10927911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21</a:t>
            </a:fld>
            <a:endParaRPr lang="fa-IR"/>
          </a:p>
        </p:txBody>
      </p:sp>
    </p:spTree>
    <p:extLst>
      <p:ext uri="{BB962C8B-B14F-4D97-AF65-F5344CB8AC3E}">
        <p14:creationId xmlns="" xmlns:p14="http://schemas.microsoft.com/office/powerpoint/2010/main" val="42025319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22</a:t>
            </a:fld>
            <a:endParaRPr lang="fa-IR"/>
          </a:p>
        </p:txBody>
      </p:sp>
    </p:spTree>
    <p:extLst>
      <p:ext uri="{BB962C8B-B14F-4D97-AF65-F5344CB8AC3E}">
        <p14:creationId xmlns="" xmlns:p14="http://schemas.microsoft.com/office/powerpoint/2010/main" val="2457967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23</a:t>
            </a:fld>
            <a:endParaRPr lang="fa-IR"/>
          </a:p>
        </p:txBody>
      </p:sp>
    </p:spTree>
    <p:extLst>
      <p:ext uri="{BB962C8B-B14F-4D97-AF65-F5344CB8AC3E}">
        <p14:creationId xmlns="" xmlns:p14="http://schemas.microsoft.com/office/powerpoint/2010/main" val="12258646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24</a:t>
            </a:fld>
            <a:endParaRPr lang="fa-IR"/>
          </a:p>
        </p:txBody>
      </p:sp>
    </p:spTree>
    <p:extLst>
      <p:ext uri="{BB962C8B-B14F-4D97-AF65-F5344CB8AC3E}">
        <p14:creationId xmlns="" xmlns:p14="http://schemas.microsoft.com/office/powerpoint/2010/main" val="32475195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25</a:t>
            </a:fld>
            <a:endParaRPr lang="fa-IR"/>
          </a:p>
        </p:txBody>
      </p:sp>
    </p:spTree>
    <p:extLst>
      <p:ext uri="{BB962C8B-B14F-4D97-AF65-F5344CB8AC3E}">
        <p14:creationId xmlns="" xmlns:p14="http://schemas.microsoft.com/office/powerpoint/2010/main" val="31204372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26</a:t>
            </a:fld>
            <a:endParaRPr lang="fa-IR"/>
          </a:p>
        </p:txBody>
      </p:sp>
    </p:spTree>
    <p:extLst>
      <p:ext uri="{BB962C8B-B14F-4D97-AF65-F5344CB8AC3E}">
        <p14:creationId xmlns="" xmlns:p14="http://schemas.microsoft.com/office/powerpoint/2010/main" val="13364977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27</a:t>
            </a:fld>
            <a:endParaRPr lang="fa-IR"/>
          </a:p>
        </p:txBody>
      </p:sp>
    </p:spTree>
    <p:extLst>
      <p:ext uri="{BB962C8B-B14F-4D97-AF65-F5344CB8AC3E}">
        <p14:creationId xmlns="" xmlns:p14="http://schemas.microsoft.com/office/powerpoint/2010/main" val="39566802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28</a:t>
            </a:fld>
            <a:endParaRPr lang="fa-IR"/>
          </a:p>
        </p:txBody>
      </p:sp>
    </p:spTree>
    <p:extLst>
      <p:ext uri="{BB962C8B-B14F-4D97-AF65-F5344CB8AC3E}">
        <p14:creationId xmlns="" xmlns:p14="http://schemas.microsoft.com/office/powerpoint/2010/main" val="98660623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29</a:t>
            </a:fld>
            <a:endParaRPr lang="fa-IR"/>
          </a:p>
        </p:txBody>
      </p:sp>
    </p:spTree>
    <p:extLst>
      <p:ext uri="{BB962C8B-B14F-4D97-AF65-F5344CB8AC3E}">
        <p14:creationId xmlns="" xmlns:p14="http://schemas.microsoft.com/office/powerpoint/2010/main" val="2435479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C4737594-788A-4B30-9CA8-2E108865EC79}" type="slidenum">
              <a:rPr lang="fa-IR" smtClean="0"/>
              <a:pPr/>
              <a:t>3</a:t>
            </a:fld>
            <a:endParaRPr lang="fa-IR"/>
          </a:p>
        </p:txBody>
      </p:sp>
    </p:spTree>
    <p:extLst>
      <p:ext uri="{BB962C8B-B14F-4D97-AF65-F5344CB8AC3E}">
        <p14:creationId xmlns="" xmlns:p14="http://schemas.microsoft.com/office/powerpoint/2010/main" val="277279073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30</a:t>
            </a:fld>
            <a:endParaRPr lang="fa-IR"/>
          </a:p>
        </p:txBody>
      </p:sp>
    </p:spTree>
    <p:extLst>
      <p:ext uri="{BB962C8B-B14F-4D97-AF65-F5344CB8AC3E}">
        <p14:creationId xmlns="" xmlns:p14="http://schemas.microsoft.com/office/powerpoint/2010/main" val="364797337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31</a:t>
            </a:fld>
            <a:endParaRPr lang="fa-IR"/>
          </a:p>
        </p:txBody>
      </p:sp>
    </p:spTree>
    <p:extLst>
      <p:ext uri="{BB962C8B-B14F-4D97-AF65-F5344CB8AC3E}">
        <p14:creationId xmlns="" xmlns:p14="http://schemas.microsoft.com/office/powerpoint/2010/main" val="75444928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32</a:t>
            </a:fld>
            <a:endParaRPr lang="fa-IR"/>
          </a:p>
        </p:txBody>
      </p:sp>
    </p:spTree>
    <p:extLst>
      <p:ext uri="{BB962C8B-B14F-4D97-AF65-F5344CB8AC3E}">
        <p14:creationId xmlns="" xmlns:p14="http://schemas.microsoft.com/office/powerpoint/2010/main" val="36069810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33</a:t>
            </a:fld>
            <a:endParaRPr lang="fa-IR"/>
          </a:p>
        </p:txBody>
      </p:sp>
    </p:spTree>
    <p:extLst>
      <p:ext uri="{BB962C8B-B14F-4D97-AF65-F5344CB8AC3E}">
        <p14:creationId xmlns="" xmlns:p14="http://schemas.microsoft.com/office/powerpoint/2010/main" val="12250271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34</a:t>
            </a:fld>
            <a:endParaRPr lang="fa-IR"/>
          </a:p>
        </p:txBody>
      </p:sp>
    </p:spTree>
    <p:extLst>
      <p:ext uri="{BB962C8B-B14F-4D97-AF65-F5344CB8AC3E}">
        <p14:creationId xmlns="" xmlns:p14="http://schemas.microsoft.com/office/powerpoint/2010/main" val="140221255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35</a:t>
            </a:fld>
            <a:endParaRPr lang="fa-IR"/>
          </a:p>
        </p:txBody>
      </p:sp>
    </p:spTree>
    <p:extLst>
      <p:ext uri="{BB962C8B-B14F-4D97-AF65-F5344CB8AC3E}">
        <p14:creationId xmlns="" xmlns:p14="http://schemas.microsoft.com/office/powerpoint/2010/main" val="411486782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36</a:t>
            </a:fld>
            <a:endParaRPr lang="fa-IR"/>
          </a:p>
        </p:txBody>
      </p:sp>
    </p:spTree>
    <p:extLst>
      <p:ext uri="{BB962C8B-B14F-4D97-AF65-F5344CB8AC3E}">
        <p14:creationId xmlns="" xmlns:p14="http://schemas.microsoft.com/office/powerpoint/2010/main" val="373092949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37</a:t>
            </a:fld>
            <a:endParaRPr lang="fa-IR"/>
          </a:p>
        </p:txBody>
      </p:sp>
    </p:spTree>
    <p:extLst>
      <p:ext uri="{BB962C8B-B14F-4D97-AF65-F5344CB8AC3E}">
        <p14:creationId xmlns="" xmlns:p14="http://schemas.microsoft.com/office/powerpoint/2010/main" val="185617269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38</a:t>
            </a:fld>
            <a:endParaRPr lang="fa-IR"/>
          </a:p>
        </p:txBody>
      </p:sp>
    </p:spTree>
    <p:extLst>
      <p:ext uri="{BB962C8B-B14F-4D97-AF65-F5344CB8AC3E}">
        <p14:creationId xmlns="" xmlns:p14="http://schemas.microsoft.com/office/powerpoint/2010/main" val="234644446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39</a:t>
            </a:fld>
            <a:endParaRPr lang="fa-IR"/>
          </a:p>
        </p:txBody>
      </p:sp>
    </p:spTree>
    <p:extLst>
      <p:ext uri="{BB962C8B-B14F-4D97-AF65-F5344CB8AC3E}">
        <p14:creationId xmlns="" xmlns:p14="http://schemas.microsoft.com/office/powerpoint/2010/main" val="21553762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C4737594-788A-4B30-9CA8-2E108865EC79}" type="slidenum">
              <a:rPr lang="fa-IR" smtClean="0"/>
              <a:pPr/>
              <a:t>4</a:t>
            </a:fld>
            <a:endParaRPr lang="fa-IR"/>
          </a:p>
        </p:txBody>
      </p:sp>
    </p:spTree>
    <p:extLst>
      <p:ext uri="{BB962C8B-B14F-4D97-AF65-F5344CB8AC3E}">
        <p14:creationId xmlns="" xmlns:p14="http://schemas.microsoft.com/office/powerpoint/2010/main" val="91430898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42</a:t>
            </a:fld>
            <a:endParaRPr lang="fa-IR"/>
          </a:p>
        </p:txBody>
      </p:sp>
    </p:spTree>
    <p:extLst>
      <p:ext uri="{BB962C8B-B14F-4D97-AF65-F5344CB8AC3E}">
        <p14:creationId xmlns="" xmlns:p14="http://schemas.microsoft.com/office/powerpoint/2010/main" val="405926446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43</a:t>
            </a:fld>
            <a:endParaRPr lang="fa-IR"/>
          </a:p>
        </p:txBody>
      </p:sp>
    </p:spTree>
    <p:extLst>
      <p:ext uri="{BB962C8B-B14F-4D97-AF65-F5344CB8AC3E}">
        <p14:creationId xmlns="" xmlns:p14="http://schemas.microsoft.com/office/powerpoint/2010/main" val="413170317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44</a:t>
            </a:fld>
            <a:endParaRPr lang="fa-IR"/>
          </a:p>
        </p:txBody>
      </p:sp>
    </p:spTree>
    <p:extLst>
      <p:ext uri="{BB962C8B-B14F-4D97-AF65-F5344CB8AC3E}">
        <p14:creationId xmlns="" xmlns:p14="http://schemas.microsoft.com/office/powerpoint/2010/main" val="163578648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45</a:t>
            </a:fld>
            <a:endParaRPr lang="fa-IR"/>
          </a:p>
        </p:txBody>
      </p:sp>
    </p:spTree>
    <p:extLst>
      <p:ext uri="{BB962C8B-B14F-4D97-AF65-F5344CB8AC3E}">
        <p14:creationId xmlns="" xmlns:p14="http://schemas.microsoft.com/office/powerpoint/2010/main" val="182852479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46</a:t>
            </a:fld>
            <a:endParaRPr lang="fa-IR"/>
          </a:p>
        </p:txBody>
      </p:sp>
    </p:spTree>
    <p:extLst>
      <p:ext uri="{BB962C8B-B14F-4D97-AF65-F5344CB8AC3E}">
        <p14:creationId xmlns="" xmlns:p14="http://schemas.microsoft.com/office/powerpoint/2010/main" val="144168837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47</a:t>
            </a:fld>
            <a:endParaRPr lang="fa-IR"/>
          </a:p>
        </p:txBody>
      </p:sp>
    </p:spTree>
    <p:extLst>
      <p:ext uri="{BB962C8B-B14F-4D97-AF65-F5344CB8AC3E}">
        <p14:creationId xmlns="" xmlns:p14="http://schemas.microsoft.com/office/powerpoint/2010/main" val="34090661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C4737594-788A-4B30-9CA8-2E108865EC79}" type="slidenum">
              <a:rPr lang="fa-IR" smtClean="0"/>
              <a:pPr/>
              <a:t>5</a:t>
            </a:fld>
            <a:endParaRPr lang="fa-IR"/>
          </a:p>
        </p:txBody>
      </p:sp>
    </p:spTree>
    <p:extLst>
      <p:ext uri="{BB962C8B-B14F-4D97-AF65-F5344CB8AC3E}">
        <p14:creationId xmlns="" xmlns:p14="http://schemas.microsoft.com/office/powerpoint/2010/main" val="2154092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C4737594-788A-4B30-9CA8-2E108865EC79}" type="slidenum">
              <a:rPr lang="fa-IR" smtClean="0"/>
              <a:pPr/>
              <a:t>6</a:t>
            </a:fld>
            <a:endParaRPr lang="fa-IR"/>
          </a:p>
        </p:txBody>
      </p:sp>
    </p:spTree>
    <p:extLst>
      <p:ext uri="{BB962C8B-B14F-4D97-AF65-F5344CB8AC3E}">
        <p14:creationId xmlns="" xmlns:p14="http://schemas.microsoft.com/office/powerpoint/2010/main" val="32770107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C4737594-788A-4B30-9CA8-2E108865EC79}" type="slidenum">
              <a:rPr lang="fa-IR" smtClean="0"/>
              <a:pPr/>
              <a:t>7</a:t>
            </a:fld>
            <a:endParaRPr lang="fa-IR"/>
          </a:p>
        </p:txBody>
      </p:sp>
    </p:spTree>
    <p:extLst>
      <p:ext uri="{BB962C8B-B14F-4D97-AF65-F5344CB8AC3E}">
        <p14:creationId xmlns="" xmlns:p14="http://schemas.microsoft.com/office/powerpoint/2010/main" val="32126256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C4737594-788A-4B30-9CA8-2E108865EC79}" type="slidenum">
              <a:rPr lang="fa-IR" smtClean="0"/>
              <a:pPr/>
              <a:t>8</a:t>
            </a:fld>
            <a:endParaRPr lang="fa-IR"/>
          </a:p>
        </p:txBody>
      </p:sp>
    </p:spTree>
    <p:extLst>
      <p:ext uri="{BB962C8B-B14F-4D97-AF65-F5344CB8AC3E}">
        <p14:creationId xmlns="" xmlns:p14="http://schemas.microsoft.com/office/powerpoint/2010/main" val="35932686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C4737594-788A-4B30-9CA8-2E108865EC79}" type="slidenum">
              <a:rPr lang="fa-IR" smtClean="0"/>
              <a:pPr/>
              <a:t>9</a:t>
            </a:fld>
            <a:endParaRPr lang="fa-IR"/>
          </a:p>
        </p:txBody>
      </p:sp>
    </p:spTree>
    <p:extLst>
      <p:ext uri="{BB962C8B-B14F-4D97-AF65-F5344CB8AC3E}">
        <p14:creationId xmlns="" xmlns:p14="http://schemas.microsoft.com/office/powerpoint/2010/main" val="21115521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2362200"/>
            <a:ext cx="8686800" cy="4267200"/>
          </a:xfrm>
        </p:spPr>
        <p:txBody>
          <a:bodyPr>
            <a:normAutofit/>
          </a:bodyPr>
          <a:lstStyle/>
          <a:p>
            <a:pPr algn="r"/>
            <a:r>
              <a:rPr lang="fa-IR" sz="2800" b="1" smtClean="0">
                <a:solidFill>
                  <a:srgbClr val="002060"/>
                </a:solidFill>
                <a:cs typeface="B Titr" pitchFamily="2" charset="-78"/>
              </a:rPr>
              <a:t>سرفصلها :</a:t>
            </a:r>
            <a:r>
              <a:rPr lang="fa-IR" sz="3600" b="1" smtClean="0">
                <a:solidFill>
                  <a:srgbClr val="002060"/>
                </a:solidFill>
                <a:cs typeface="B Titr" pitchFamily="2" charset="-78"/>
              </a:rPr>
              <a:t> </a:t>
            </a:r>
            <a:endParaRPr lang="fa-IR" sz="3600" b="1" dirty="0" smtClean="0">
              <a:solidFill>
                <a:srgbClr val="002060"/>
              </a:solidFill>
              <a:cs typeface="B Titr" pitchFamily="2" charset="-78"/>
            </a:endParaRPr>
          </a:p>
          <a:p>
            <a:pPr algn="r"/>
            <a:r>
              <a:rPr lang="fa-IR" b="1" dirty="0" smtClean="0">
                <a:solidFill>
                  <a:schemeClr val="tx1">
                    <a:lumMod val="85000"/>
                    <a:lumOff val="15000"/>
                  </a:schemeClr>
                </a:solidFill>
                <a:cs typeface="B Zar" pitchFamily="2" charset="-78"/>
              </a:rPr>
              <a:t>1ـ تاریخچه رسیدگی مالیاتی تراکنش های بانکی </a:t>
            </a:r>
          </a:p>
          <a:p>
            <a:pPr algn="r"/>
            <a:r>
              <a:rPr lang="fa-IR" b="1" dirty="0" smtClean="0">
                <a:solidFill>
                  <a:schemeClr val="tx1">
                    <a:lumMod val="85000"/>
                    <a:lumOff val="15000"/>
                  </a:schemeClr>
                </a:solidFill>
                <a:cs typeface="B Zar" pitchFamily="2" charset="-78"/>
              </a:rPr>
              <a:t>2ـ نحوه رسیدگی مالیاتی تراکنش های بانکی توسط سازمان مالیاتی</a:t>
            </a:r>
          </a:p>
          <a:p>
            <a:pPr algn="r"/>
            <a:r>
              <a:rPr lang="fa-IR" b="1" dirty="0" smtClean="0">
                <a:solidFill>
                  <a:schemeClr val="tx1">
                    <a:lumMod val="85000"/>
                    <a:lumOff val="15000"/>
                  </a:schemeClr>
                </a:solidFill>
                <a:cs typeface="B Zar" pitchFamily="2" charset="-78"/>
              </a:rPr>
              <a:t>3ـ ایراداتی که به نحوه رسیدگی مالیاتی تراکنش های بانکی می توان گرفت</a:t>
            </a:r>
          </a:p>
          <a:p>
            <a:pPr algn="r"/>
            <a:r>
              <a:rPr lang="fa-IR" b="1" dirty="0">
                <a:solidFill>
                  <a:schemeClr val="tx1">
                    <a:lumMod val="85000"/>
                    <a:lumOff val="15000"/>
                  </a:schemeClr>
                </a:solidFill>
                <a:cs typeface="B Zar" pitchFamily="2" charset="-78"/>
              </a:rPr>
              <a:t>4</a:t>
            </a:r>
            <a:r>
              <a:rPr lang="fa-IR" b="1" dirty="0" smtClean="0">
                <a:solidFill>
                  <a:schemeClr val="tx1">
                    <a:lumMod val="85000"/>
                    <a:lumOff val="15000"/>
                  </a:schemeClr>
                </a:solidFill>
                <a:cs typeface="B Zar" pitchFamily="2" charset="-78"/>
              </a:rPr>
              <a:t>ـ </a:t>
            </a:r>
            <a:r>
              <a:rPr lang="fa-IR" b="1" dirty="0">
                <a:solidFill>
                  <a:schemeClr val="tx1">
                    <a:lumMod val="85000"/>
                    <a:lumOff val="15000"/>
                  </a:schemeClr>
                </a:solidFill>
                <a:cs typeface="B Zar" pitchFamily="2" charset="-78"/>
              </a:rPr>
              <a:t>نحوه دفاع از تراکنش های بانکی </a:t>
            </a:r>
            <a:endParaRPr lang="en-US" b="1" dirty="0">
              <a:solidFill>
                <a:schemeClr val="tx1">
                  <a:lumMod val="85000"/>
                  <a:lumOff val="15000"/>
                </a:schemeClr>
              </a:solidFill>
              <a:cs typeface="B Zar" pitchFamily="2" charset="-78"/>
            </a:endParaRPr>
          </a:p>
          <a:p>
            <a:pPr algn="r"/>
            <a:endParaRPr lang="en-US" b="1" dirty="0" smtClean="0">
              <a:solidFill>
                <a:schemeClr val="tx1">
                  <a:lumMod val="85000"/>
                  <a:lumOff val="15000"/>
                </a:schemeClr>
              </a:solidFill>
              <a:cs typeface="B Zar" pitchFamily="2" charset="-78"/>
            </a:endParaRPr>
          </a:p>
          <a:p>
            <a:pPr algn="r"/>
            <a:endParaRPr lang="fa-IR" b="1" dirty="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2286000"/>
          </a:xfrm>
          <a:prstGeom prst="rect">
            <a:avLst/>
          </a:prstGeom>
        </p:spPr>
      </p:pic>
      <p:sp>
        <p:nvSpPr>
          <p:cNvPr id="6" name="Title 1"/>
          <p:cNvSpPr txBox="1">
            <a:spLocks/>
          </p:cNvSpPr>
          <p:nvPr/>
        </p:nvSpPr>
        <p:spPr>
          <a:xfrm>
            <a:off x="0" y="1066800"/>
            <a:ext cx="6781800" cy="11430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20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20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20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20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20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248400"/>
            <a:ext cx="6781800" cy="5333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2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2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0" y="1905000"/>
            <a:ext cx="9144000" cy="4495800"/>
          </a:xfrm>
        </p:spPr>
        <p:txBody>
          <a:bodyPr>
            <a:noAutofit/>
          </a:bodyPr>
          <a:lstStyle/>
          <a:p>
            <a:pPr algn="r"/>
            <a:r>
              <a:rPr lang="fa-IR" sz="1600" b="1" u="sng" dirty="0" smtClean="0">
                <a:solidFill>
                  <a:srgbClr val="002060"/>
                </a:solidFill>
                <a:cs typeface="B Zar" pitchFamily="2" charset="-78"/>
              </a:rPr>
              <a:t>2ـ نحوه رسیدگی مالیاتی تراکنش های بانکی : </a:t>
            </a:r>
            <a:endParaRPr lang="en-US" sz="1600" b="1" u="sng" dirty="0" smtClean="0">
              <a:solidFill>
                <a:srgbClr val="002060"/>
              </a:solidFill>
              <a:cs typeface="B Zar" pitchFamily="2" charset="-78"/>
            </a:endParaRPr>
          </a:p>
          <a:p>
            <a:pPr algn="r" rtl="1"/>
            <a:r>
              <a:rPr lang="fa-IR" sz="1600" dirty="0" smtClean="0">
                <a:solidFill>
                  <a:srgbClr val="002060"/>
                </a:solidFill>
                <a:cs typeface="B Zar" pitchFamily="2" charset="-78"/>
              </a:rPr>
              <a:t>11. 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ومطالبه شود. بدیهی است آن قسمت از وجوه دریافتی مودی که پیش از این به عنوان درآمد توسط مودی ابراز و یا توسط اداره امور مالیاتی به عنوان درآمد شناسایی و مالیات­ مرتبط با آن مطالبه شده است، مجددا مورد محاسبه و مطالبه مالیات قرار نخواهد گرفت.</a:t>
            </a:r>
          </a:p>
          <a:p>
            <a:pPr algn="r" rtl="1"/>
            <a:r>
              <a:rPr lang="fa-IR" sz="1600" dirty="0" smtClean="0">
                <a:solidFill>
                  <a:srgbClr val="002060"/>
                </a:solidFill>
                <a:cs typeface="B Zar" pitchFamily="2" charset="-78"/>
              </a:rPr>
              <a:t>12. بدیهی است مأموران مالیاتی رسیدگی کننده به اطلاعات تراکنش­های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رسیدگی­های لازم را به عمل آورده و حسب مورد برابر مقررات نسبت به مطالبه مالیات و عوارض متعلقه نیز اقدام نمایند.</a:t>
            </a:r>
          </a:p>
          <a:p>
            <a:pPr algn="r" rtl="1"/>
            <a:r>
              <a:rPr lang="fa-IR" sz="1600" dirty="0" smtClean="0">
                <a:solidFill>
                  <a:srgbClr val="002060"/>
                </a:solidFill>
                <a:cs typeface="B Zar" pitchFamily="2" charset="-78"/>
              </a:rPr>
              <a:t>مسئولیت حسن اجرای این دستورالعمل بر عهده مدیران کل امور مالیاتی خواهد بود.</a:t>
            </a:r>
          </a:p>
          <a:p>
            <a:pPr algn="r" rtl="1"/>
            <a:r>
              <a:rPr lang="fa-IR" sz="1600" b="1" dirty="0" smtClean="0">
                <a:solidFill>
                  <a:srgbClr val="002060"/>
                </a:solidFill>
                <a:cs typeface="B Zar" pitchFamily="2" charset="-78"/>
              </a:rPr>
              <a:t>سید کامل تقوی نژاد</a:t>
            </a:r>
            <a:endParaRPr lang="fa-IR" sz="1600" dirty="0" smtClean="0">
              <a:solidFill>
                <a:srgbClr val="002060"/>
              </a:solidFill>
              <a:cs typeface="B Zar" pitchFamily="2" charset="-78"/>
            </a:endParaRPr>
          </a:p>
          <a:p>
            <a:pPr algn="r" rtl="1"/>
            <a:r>
              <a:rPr lang="fa-IR" sz="1600" b="1" dirty="0" smtClean="0">
                <a:solidFill>
                  <a:srgbClr val="002060"/>
                </a:solidFill>
                <a:cs typeface="B Zar" pitchFamily="2" charset="-78"/>
              </a:rPr>
              <a:t>رییس کل سازمان امور مالیاتی کشور</a:t>
            </a:r>
            <a:endParaRPr lang="fa-IR" sz="1600" dirty="0" smtClean="0">
              <a:solidFill>
                <a:srgbClr val="002060"/>
              </a:solidFill>
              <a:cs typeface="B Zar" pitchFamily="2" charset="-78"/>
            </a:endParaRPr>
          </a:p>
          <a:p>
            <a:pPr algn="r" rtl="1"/>
            <a:endParaRPr lang="fa-IR" sz="16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0" y="1905000"/>
            <a:ext cx="9144000" cy="4495800"/>
          </a:xfrm>
        </p:spPr>
        <p:txBody>
          <a:bodyPr>
            <a:noAutofit/>
          </a:bodyPr>
          <a:lstStyle/>
          <a:p>
            <a:pPr algn="r"/>
            <a:r>
              <a:rPr lang="fa-IR" sz="1600" b="1" u="sng" dirty="0" smtClean="0">
                <a:solidFill>
                  <a:srgbClr val="002060"/>
                </a:solidFill>
                <a:cs typeface="B Zar" pitchFamily="2" charset="-78"/>
              </a:rPr>
              <a:t>2ـ نحوه رسیدگی مالیاتی تراکنش های بانکی : </a:t>
            </a:r>
            <a:endParaRPr lang="en-US" sz="1600" b="1" u="sng" dirty="0" smtClean="0">
              <a:solidFill>
                <a:srgbClr val="002060"/>
              </a:solidFill>
              <a:cs typeface="B Zar" pitchFamily="2" charset="-78"/>
            </a:endParaRPr>
          </a:p>
          <a:p>
            <a:pPr algn="r" rtl="1"/>
            <a:endParaRPr lang="fa-IR" sz="1600" dirty="0" smtClean="0">
              <a:solidFill>
                <a:srgbClr val="002060"/>
              </a:solidFill>
              <a:cs typeface="B Zar" pitchFamily="2" charset="-78"/>
            </a:endParaRPr>
          </a:p>
          <a:p>
            <a:pPr algn="r" rtl="1"/>
            <a:r>
              <a:rPr lang="ar-SA" sz="1600" dirty="0" smtClean="0">
                <a:solidFill>
                  <a:srgbClr val="002060"/>
                </a:solidFill>
                <a:cs typeface="B Zar" pitchFamily="2" charset="-78"/>
              </a:rPr>
              <a:t>بدینوسیله دستورالعمل شماره</a:t>
            </a:r>
            <a:r>
              <a:rPr lang="fa-IR" sz="1600" dirty="0" smtClean="0">
                <a:solidFill>
                  <a:srgbClr val="002060"/>
                </a:solidFill>
                <a:cs typeface="B Zar" pitchFamily="2" charset="-78"/>
              </a:rPr>
              <a:t> 200/95/505 م</a:t>
            </a:r>
            <a:r>
              <a:rPr lang="ar-SA" sz="1600" dirty="0" smtClean="0">
                <a:solidFill>
                  <a:srgbClr val="002060"/>
                </a:solidFill>
                <a:cs typeface="B Zar" pitchFamily="2" charset="-78"/>
              </a:rPr>
              <a:t>ورخ</a:t>
            </a:r>
            <a:r>
              <a:rPr lang="fa-IR" sz="1600" dirty="0" smtClean="0">
                <a:solidFill>
                  <a:srgbClr val="002060"/>
                </a:solidFill>
                <a:cs typeface="B Zar" pitchFamily="2" charset="-78"/>
              </a:rPr>
              <a:t> 1395/02/04 </a:t>
            </a:r>
            <a:r>
              <a:rPr lang="ar-SA" sz="1600" dirty="0" smtClean="0">
                <a:solidFill>
                  <a:srgbClr val="002060"/>
                </a:solidFill>
                <a:cs typeface="B Zar" pitchFamily="2" charset="-78"/>
              </a:rPr>
              <a:t>موضوع نحوه بررسی و رسیدگی به تراکنش های بانکی مشکوک به شرح ذیل اصلاح و ابلاغ می­گردد :</a:t>
            </a:r>
          </a:p>
          <a:p>
            <a:pPr algn="r" rtl="1"/>
            <a:r>
              <a:rPr lang="ar-SA" sz="1600" dirty="0" smtClean="0">
                <a:solidFill>
                  <a:srgbClr val="002060"/>
                </a:solidFill>
                <a:cs typeface="B Zar" pitchFamily="2" charset="-78"/>
              </a:rPr>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algn="r" rtl="1"/>
            <a:r>
              <a:rPr lang="ar-SA" sz="1600" dirty="0" smtClean="0">
                <a:solidFill>
                  <a:srgbClr val="002060"/>
                </a:solidFill>
                <a:cs typeface="B Zar" pitchFamily="2" charset="-78"/>
              </a:rPr>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algn="r" rtl="1"/>
            <a:r>
              <a:rPr lang="ar-SA" sz="1600" dirty="0" smtClean="0">
                <a:solidFill>
                  <a:srgbClr val="002060"/>
                </a:solidFill>
                <a:cs typeface="B Zar" pitchFamily="2" charset="-78"/>
              </a:rPr>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algn="r" rtl="1"/>
            <a:r>
              <a:rPr lang="ar-SA" sz="1600" dirty="0" smtClean="0">
                <a:solidFill>
                  <a:srgbClr val="002060"/>
                </a:solidFill>
                <a:cs typeface="B Zar" pitchFamily="2" charset="-78"/>
              </a:rPr>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a:t>
            </a:r>
            <a:endParaRPr lang="fa-IR" sz="1600" dirty="0" smtClean="0">
              <a:solidFill>
                <a:srgbClr val="002060"/>
              </a:solidFill>
              <a:cs typeface="B Zar" pitchFamily="2" charset="-78"/>
            </a:endParaRPr>
          </a:p>
          <a:p>
            <a:pPr algn="r" rtl="1"/>
            <a:endParaRPr lang="fa-IR" sz="16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8" name="Rectangle 7"/>
          <p:cNvSpPr/>
          <p:nvPr/>
        </p:nvSpPr>
        <p:spPr>
          <a:xfrm>
            <a:off x="228600" y="2209800"/>
            <a:ext cx="8915400" cy="338554"/>
          </a:xfrm>
          <a:prstGeom prst="rect">
            <a:avLst/>
          </a:prstGeom>
        </p:spPr>
        <p:txBody>
          <a:bodyPr wrap="square">
            <a:spAutoFit/>
          </a:bodyPr>
          <a:lstStyle/>
          <a:p>
            <a:pPr algn="r"/>
            <a:r>
              <a:rPr lang="ar-SA" sz="1600" b="1" dirty="0" smtClean="0">
                <a:solidFill>
                  <a:srgbClr val="002060"/>
                </a:solidFill>
                <a:cs typeface="B Zar" pitchFamily="2" charset="-78"/>
              </a:rPr>
              <a:t>به موجب دستورالعمل شماره </a:t>
            </a:r>
            <a:r>
              <a:rPr lang="fa-IR" sz="1600" b="1" dirty="0" smtClean="0">
                <a:solidFill>
                  <a:srgbClr val="002060"/>
                </a:solidFill>
                <a:cs typeface="B Zar" pitchFamily="2" charset="-78"/>
              </a:rPr>
              <a:t>200/96/505</a:t>
            </a:r>
            <a:r>
              <a:rPr lang="ar-SA" sz="1600" b="1" dirty="0" smtClean="0">
                <a:solidFill>
                  <a:srgbClr val="002060"/>
                </a:solidFill>
                <a:cs typeface="B Zar" pitchFamily="2" charset="-78"/>
              </a:rPr>
              <a:t>مورخ </a:t>
            </a:r>
            <a:r>
              <a:rPr lang="fa-IR" sz="1600" b="1" dirty="0" smtClean="0">
                <a:solidFill>
                  <a:srgbClr val="002060"/>
                </a:solidFill>
                <a:cs typeface="B Zar" pitchFamily="2" charset="-78"/>
              </a:rPr>
              <a:t>1396/02/24 </a:t>
            </a:r>
            <a:r>
              <a:rPr lang="ar-SA" sz="1600" b="1" dirty="0" smtClean="0">
                <a:solidFill>
                  <a:srgbClr val="002060"/>
                </a:solidFill>
                <a:cs typeface="B Zar" pitchFamily="2" charset="-78"/>
              </a:rPr>
              <a:t>مفاد دستورالعمل </a:t>
            </a:r>
            <a:r>
              <a:rPr lang="fa-IR" sz="1600" b="1" dirty="0" smtClean="0">
                <a:solidFill>
                  <a:srgbClr val="002060"/>
                </a:solidFill>
                <a:cs typeface="B Zar" pitchFamily="2" charset="-78"/>
              </a:rPr>
              <a:t>200/95/505 </a:t>
            </a:r>
            <a:r>
              <a:rPr lang="ar-SA" sz="1600" b="1" dirty="0" smtClean="0">
                <a:solidFill>
                  <a:srgbClr val="002060"/>
                </a:solidFill>
                <a:cs typeface="B Zar" pitchFamily="2" charset="-78"/>
              </a:rPr>
              <a:t>مورخ </a:t>
            </a:r>
            <a:r>
              <a:rPr lang="fa-IR" sz="1600" b="1" dirty="0" smtClean="0">
                <a:solidFill>
                  <a:srgbClr val="002060"/>
                </a:solidFill>
                <a:cs typeface="B Zar" pitchFamily="2" charset="-78"/>
              </a:rPr>
              <a:t>1395/02/04 </a:t>
            </a:r>
            <a:r>
              <a:rPr lang="ar-SA" sz="1600" b="1" dirty="0" smtClean="0">
                <a:solidFill>
                  <a:srgbClr val="002060"/>
                </a:solidFill>
                <a:cs typeface="B Zar" pitchFamily="2" charset="-78"/>
              </a:rPr>
              <a:t>باطل اعلام گردید.</a:t>
            </a:r>
            <a:endParaRPr lang="fa-IR" sz="1600" dirty="0">
              <a:solidFill>
                <a:srgbClr val="002060"/>
              </a:solidFill>
              <a:cs typeface="B Zar" pitchFamily="2" charset="-7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0" y="1905000"/>
            <a:ext cx="9144000" cy="4495800"/>
          </a:xfrm>
        </p:spPr>
        <p:txBody>
          <a:bodyPr>
            <a:noAutofit/>
          </a:bodyPr>
          <a:lstStyle/>
          <a:p>
            <a:pPr algn="r"/>
            <a:r>
              <a:rPr lang="fa-IR" sz="1600" b="1" u="sng" dirty="0" smtClean="0">
                <a:solidFill>
                  <a:srgbClr val="002060"/>
                </a:solidFill>
                <a:cs typeface="B Zar" pitchFamily="2" charset="-78"/>
              </a:rPr>
              <a:t>2ـ نحوه رسیدگی مالیاتی تراکنش های بانکی : </a:t>
            </a:r>
            <a:endParaRPr lang="en-US" sz="1600" b="1" u="sng" dirty="0" smtClean="0">
              <a:solidFill>
                <a:srgbClr val="002060"/>
              </a:solidFill>
              <a:cs typeface="B Zar" pitchFamily="2" charset="-78"/>
            </a:endParaRPr>
          </a:p>
          <a:p>
            <a:pPr algn="r" rtl="1"/>
            <a:endParaRPr lang="fa-IR" sz="1600" dirty="0" smtClean="0">
              <a:solidFill>
                <a:srgbClr val="002060"/>
              </a:solidFill>
              <a:cs typeface="B Zar" pitchFamily="2" charset="-78"/>
            </a:endParaRPr>
          </a:p>
          <a:p>
            <a:pPr algn="r" rtl="1"/>
            <a:endParaRPr lang="fa-IR" sz="16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0" name="Rectangle 9"/>
          <p:cNvSpPr/>
          <p:nvPr/>
        </p:nvSpPr>
        <p:spPr>
          <a:xfrm>
            <a:off x="609600" y="2209800"/>
            <a:ext cx="8305800" cy="3970318"/>
          </a:xfrm>
          <a:prstGeom prst="rect">
            <a:avLst/>
          </a:prstGeom>
        </p:spPr>
        <p:txBody>
          <a:bodyPr wrap="square">
            <a:spAutoFit/>
          </a:bodyPr>
          <a:lstStyle/>
          <a:p>
            <a:pPr algn="r" rtl="1"/>
            <a:r>
              <a:rPr lang="ar-SA" dirty="0" smtClean="0">
                <a:solidFill>
                  <a:srgbClr val="002060"/>
                </a:solidFill>
                <a:cs typeface="B Zar" pitchFamily="2" charset="-78"/>
              </a:rPr>
              <a:t>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algn="r" rtl="1"/>
            <a:r>
              <a:rPr lang="ar-SA" dirty="0" smtClean="0">
                <a:solidFill>
                  <a:srgbClr val="002060"/>
                </a:solidFill>
                <a:cs typeface="B Zar" pitchFamily="2" charset="-78"/>
              </a:rPr>
              <a:t>سپس پرونده متشکله به ضمیمه اطلاعات تراکنش های بانکی واصله، حسب دستور مدیرکل امور مالیاتی در اختیار گروه رسیدگی ویژه قرار گیرد.</a:t>
            </a:r>
          </a:p>
          <a:p>
            <a:pPr algn="r" rtl="1"/>
            <a:r>
              <a:rPr lang="ar-SA" dirty="0" smtClean="0">
                <a:solidFill>
                  <a:srgbClr val="002060"/>
                </a:solidFill>
                <a:cs typeface="B Zar" pitchFamily="2" charset="-78"/>
              </a:rPr>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endParaRPr lang="ar-SA" dirty="0">
              <a:solidFill>
                <a:srgbClr val="002060"/>
              </a:solidFill>
              <a:cs typeface="B Zar" pitchFamily="2"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a:r>
              <a:rPr lang="fa-IR" sz="1600" b="1" u="sng" dirty="0" smtClean="0">
                <a:solidFill>
                  <a:srgbClr val="002060"/>
                </a:solidFill>
                <a:cs typeface="B Zar" pitchFamily="2" charset="-78"/>
              </a:rPr>
              <a:t>2ـ نحوه رسیدگی مالیاتی تراکنش های بانکی : </a:t>
            </a:r>
            <a:endParaRPr lang="en-US" sz="1600" b="1" u="sng" dirty="0" smtClean="0">
              <a:solidFill>
                <a:srgbClr val="002060"/>
              </a:solidFill>
              <a:cs typeface="B Zar" pitchFamily="2" charset="-78"/>
            </a:endParaRPr>
          </a:p>
          <a:p>
            <a:pPr algn="r" rtl="1"/>
            <a:endParaRPr lang="fa-IR" sz="1600" dirty="0" smtClean="0">
              <a:solidFill>
                <a:srgbClr val="002060"/>
              </a:solidFill>
              <a:cs typeface="B Zar" pitchFamily="2" charset="-78"/>
            </a:endParaRPr>
          </a:p>
          <a:p>
            <a:pPr algn="r" rtl="1"/>
            <a:endParaRPr lang="fa-IR" sz="16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416320"/>
          </a:xfrm>
          <a:prstGeom prst="rect">
            <a:avLst/>
          </a:prstGeom>
        </p:spPr>
        <p:txBody>
          <a:bodyPr wrap="square">
            <a:spAutoFit/>
          </a:bodyPr>
          <a:lstStyle/>
          <a:p>
            <a:pPr algn="r" rtl="1"/>
            <a:r>
              <a:rPr lang="ar-SA" dirty="0" smtClean="0">
                <a:solidFill>
                  <a:srgbClr val="002060"/>
                </a:solidFill>
                <a:cs typeface="B Zar" pitchFamily="2" charset="-78"/>
              </a:rPr>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algn="r" rtl="1"/>
            <a:r>
              <a:rPr lang="ar-SA" dirty="0" smtClean="0">
                <a:solidFill>
                  <a:srgbClr val="002060"/>
                </a:solidFill>
                <a:cs typeface="B Zar" pitchFamily="2" charset="-78"/>
              </a:rPr>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endParaRPr lang="ar-SA" dirty="0">
              <a:solidFill>
                <a:srgbClr val="002060"/>
              </a:solidFill>
              <a:cs typeface="B Zar" pitchFamily="2"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a:r>
              <a:rPr lang="fa-IR" sz="1600" b="1" u="sng" dirty="0" smtClean="0">
                <a:solidFill>
                  <a:srgbClr val="002060"/>
                </a:solidFill>
                <a:cs typeface="B Zar" pitchFamily="2" charset="-78"/>
              </a:rPr>
              <a:t>2ـ نحوه رسیدگی مالیاتی تراکنش های بانکی : </a:t>
            </a:r>
            <a:endParaRPr lang="en-US" sz="1600" b="1" u="sng" dirty="0" smtClean="0">
              <a:solidFill>
                <a:srgbClr val="002060"/>
              </a:solidFill>
              <a:cs typeface="B Zar" pitchFamily="2" charset="-78"/>
            </a:endParaRPr>
          </a:p>
          <a:p>
            <a:pPr algn="r" rtl="1"/>
            <a:endParaRPr lang="fa-IR" sz="1600" dirty="0" smtClean="0">
              <a:solidFill>
                <a:srgbClr val="002060"/>
              </a:solidFill>
              <a:cs typeface="B Zar" pitchFamily="2" charset="-78"/>
            </a:endParaRPr>
          </a:p>
          <a:p>
            <a:pPr algn="r" rtl="1"/>
            <a:endParaRPr lang="fa-IR" sz="16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152400" y="2286000"/>
            <a:ext cx="8610600" cy="3693319"/>
          </a:xfrm>
          <a:prstGeom prst="rect">
            <a:avLst/>
          </a:prstGeom>
        </p:spPr>
        <p:txBody>
          <a:bodyPr wrap="square">
            <a:spAutoFit/>
          </a:bodyPr>
          <a:lstStyle/>
          <a:p>
            <a:pPr algn="r" rtl="1"/>
            <a:r>
              <a:rPr lang="ar-SA" b="1" dirty="0" smtClean="0">
                <a:cs typeface="B Zar" pitchFamily="2" charset="-78"/>
              </a:rPr>
              <a:t>نحوه رسیدگی و تعیین درآمد مشمول مالیات نسبت به تراکنش های بانکی واصله</a:t>
            </a:r>
            <a:endParaRPr lang="ar-SA" dirty="0" smtClean="0">
              <a:cs typeface="B Zar" pitchFamily="2" charset="-78"/>
            </a:endParaRPr>
          </a:p>
          <a:p>
            <a:pPr algn="r" rtl="1"/>
            <a:r>
              <a:rPr lang="ar-SA" dirty="0" smtClean="0">
                <a:cs typeface="B Zar" pitchFamily="2" charset="-78"/>
              </a:rPr>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algn="r" rtl="1"/>
            <a:r>
              <a:rPr lang="ar-SA" dirty="0" smtClean="0">
                <a:cs typeface="B Zar" pitchFamily="2" charset="-78"/>
              </a:rPr>
              <a:t>1-تراکنش­هایی که موید گردش وجوه بین حساب­های مختلف بانکی یک مودی می­باشد به عنوان درآمد منظور نخواهد شد.</a:t>
            </a:r>
          </a:p>
          <a:p>
            <a:pPr algn="r" rtl="1"/>
            <a:r>
              <a:rPr lang="ar-SA" dirty="0" smtClean="0">
                <a:cs typeface="B Zar" pitchFamily="2" charset="-78"/>
              </a:rPr>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algn="r" rtl="1"/>
            <a:r>
              <a:rPr lang="ar-SA" dirty="0" smtClean="0">
                <a:cs typeface="B Zar" pitchFamily="2" charset="-78"/>
              </a:rPr>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algn="r" rtl="1"/>
            <a:r>
              <a:rPr lang="ar-SA" dirty="0" smtClean="0">
                <a:cs typeface="B Zar" pitchFamily="2" charset="-78"/>
              </a:rPr>
              <a:t>4-درصورتی که مودی دارای درآمدهایی از جمله دریافت حقوق، درآمد اجاره ویا سایر منابع باشد، این موارد می بایست حسب مقررات و در چارچوب منبع درآمدی مربوط، بررسی شود.</a:t>
            </a:r>
            <a:endParaRPr lang="ar-SA" dirty="0">
              <a:cs typeface="B Zar" pitchFamily="2" charset="-7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a:r>
              <a:rPr lang="fa-IR" sz="1600" b="1" u="sng" dirty="0" smtClean="0">
                <a:solidFill>
                  <a:srgbClr val="002060"/>
                </a:solidFill>
                <a:cs typeface="B Zar" pitchFamily="2" charset="-78"/>
              </a:rPr>
              <a:t>2ـ نحوه رسیدگی مالیاتی تراکنش های بانکی : </a:t>
            </a:r>
            <a:endParaRPr lang="en-US" sz="1600" b="1" u="sng" dirty="0" smtClean="0">
              <a:solidFill>
                <a:srgbClr val="002060"/>
              </a:solidFill>
              <a:cs typeface="B Zar" pitchFamily="2" charset="-78"/>
            </a:endParaRPr>
          </a:p>
          <a:p>
            <a:pPr algn="r" rtl="1"/>
            <a:endParaRPr lang="fa-IR" sz="1600" dirty="0" smtClean="0">
              <a:solidFill>
                <a:srgbClr val="002060"/>
              </a:solidFill>
              <a:cs typeface="B Zar" pitchFamily="2" charset="-78"/>
            </a:endParaRPr>
          </a:p>
          <a:p>
            <a:pPr algn="r" rtl="1"/>
            <a:endParaRPr lang="fa-IR" sz="16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3139321"/>
          </a:xfrm>
          <a:prstGeom prst="rect">
            <a:avLst/>
          </a:prstGeom>
        </p:spPr>
        <p:txBody>
          <a:bodyPr wrap="square">
            <a:spAutoFit/>
          </a:bodyPr>
          <a:lstStyle/>
          <a:p>
            <a:pPr algn="r" rtl="1"/>
            <a:r>
              <a:rPr lang="ar-SA" dirty="0" smtClean="0">
                <a:solidFill>
                  <a:srgbClr val="002060"/>
                </a:solidFill>
                <a:cs typeface="B Zar" pitchFamily="2" charset="-78"/>
              </a:rPr>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algn="r" rtl="1"/>
            <a:r>
              <a:rPr lang="ar-SA" dirty="0" smtClean="0">
                <a:solidFill>
                  <a:srgbClr val="002060"/>
                </a:solidFill>
                <a:cs typeface="B Zar" pitchFamily="2" charset="-78"/>
              </a:rPr>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algn="r" rtl="1"/>
            <a:r>
              <a:rPr lang="ar-SA" dirty="0" smtClean="0">
                <a:solidFill>
                  <a:srgbClr val="002060"/>
                </a:solidFill>
                <a:cs typeface="B Zar" pitchFamily="2" charset="-78"/>
              </a:rPr>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algn="r" rtl="1"/>
            <a:r>
              <a:rPr lang="ar-SA" dirty="0" smtClean="0">
                <a:solidFill>
                  <a:srgbClr val="002060"/>
                </a:solidFill>
                <a:cs typeface="B Zar" pitchFamily="2" charset="-78"/>
              </a:rPr>
              <a:t>8-چنانچه وجوه واریزی از مصادیق غیر مشمول مالیات ویا درآمدهای معاف از پرداخت مالیات باشد، بارعایت مقررات در محاسبات منظور نخواهد شد.</a:t>
            </a:r>
          </a:p>
          <a:p>
            <a:pPr algn="r" rtl="1"/>
            <a:r>
              <a:rPr lang="ar-SA" dirty="0" smtClean="0">
                <a:solidFill>
                  <a:srgbClr val="002060"/>
                </a:solidFill>
                <a:cs typeface="B Zar" pitchFamily="2" charset="-78"/>
              </a:rPr>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endParaRPr lang="ar-SA" dirty="0">
              <a:solidFill>
                <a:srgbClr val="002060"/>
              </a:solidFill>
              <a:cs typeface="B Zar" pitchFamily="2"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a:r>
              <a:rPr lang="fa-IR" sz="1600" b="1" u="sng" dirty="0" smtClean="0">
                <a:solidFill>
                  <a:srgbClr val="002060"/>
                </a:solidFill>
                <a:cs typeface="B Zar" pitchFamily="2" charset="-78"/>
              </a:rPr>
              <a:t>2ـ نحوه رسیدگی مالیاتی تراکنش های بانکی : </a:t>
            </a:r>
            <a:endParaRPr lang="en-US" sz="1600" b="1" u="sng" dirty="0" smtClean="0">
              <a:solidFill>
                <a:srgbClr val="002060"/>
              </a:solidFill>
              <a:cs typeface="B Zar" pitchFamily="2" charset="-78"/>
            </a:endParaRPr>
          </a:p>
          <a:p>
            <a:pPr algn="r" rtl="1"/>
            <a:endParaRPr lang="fa-IR" sz="1600" dirty="0" smtClean="0">
              <a:solidFill>
                <a:srgbClr val="002060"/>
              </a:solidFill>
              <a:cs typeface="B Zar" pitchFamily="2" charset="-78"/>
            </a:endParaRPr>
          </a:p>
          <a:p>
            <a:pPr algn="r" rtl="1"/>
            <a:endParaRPr lang="fa-IR" sz="16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3970318"/>
          </a:xfrm>
          <a:prstGeom prst="rect">
            <a:avLst/>
          </a:prstGeom>
        </p:spPr>
        <p:txBody>
          <a:bodyPr wrap="square">
            <a:spAutoFit/>
          </a:bodyPr>
          <a:lstStyle/>
          <a:p>
            <a:pPr algn="r" rtl="1"/>
            <a:r>
              <a:rPr lang="ar-SA" dirty="0" smtClean="0">
                <a:solidFill>
                  <a:srgbClr val="002060"/>
                </a:solidFill>
                <a:cs typeface="B Zar" pitchFamily="2" charset="-78"/>
              </a:rPr>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algn="r" rtl="1"/>
            <a:r>
              <a:rPr lang="ar-SA" dirty="0" smtClean="0">
                <a:solidFill>
                  <a:srgbClr val="002060"/>
                </a:solidFill>
                <a:cs typeface="B Zar" pitchFamily="2" charset="-78"/>
              </a:rPr>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dirty="0" smtClean="0">
                <a:solidFill>
                  <a:srgbClr val="002060"/>
                </a:solidFill>
                <a:cs typeface="B Zar" pitchFamily="2" charset="-78"/>
              </a:rPr>
            </a:br>
            <a:r>
              <a:rPr lang="ar-SA" dirty="0" smtClean="0">
                <a:solidFill>
                  <a:srgbClr val="002060"/>
                </a:solidFill>
                <a:cs typeface="B Zar" pitchFamily="2" charset="-78"/>
              </a:rPr>
              <a:t>نخواهد گرفت.</a:t>
            </a:r>
          </a:p>
          <a:p>
            <a:pPr algn="r" rtl="1"/>
            <a:endParaRPr lang="ar-SA" dirty="0">
              <a:solidFill>
                <a:srgbClr val="002060"/>
              </a:solidFill>
              <a:cs typeface="B Zar" pitchFamily="2"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a:r>
              <a:rPr lang="fa-IR" sz="1600" b="1" u="sng" dirty="0" smtClean="0">
                <a:solidFill>
                  <a:srgbClr val="002060"/>
                </a:solidFill>
                <a:cs typeface="B Zar" pitchFamily="2" charset="-78"/>
              </a:rPr>
              <a:t>2ـ نحوه رسیدگی مالیاتی تراکنش های بانکی : </a:t>
            </a:r>
            <a:endParaRPr lang="en-US" sz="1600" b="1" u="sng" dirty="0" smtClean="0">
              <a:solidFill>
                <a:srgbClr val="002060"/>
              </a:solidFill>
              <a:cs typeface="B Zar" pitchFamily="2" charset="-78"/>
            </a:endParaRPr>
          </a:p>
          <a:p>
            <a:pPr algn="r" rtl="1"/>
            <a:endParaRPr lang="fa-IR" sz="1600" dirty="0" smtClean="0">
              <a:solidFill>
                <a:srgbClr val="002060"/>
              </a:solidFill>
              <a:cs typeface="B Zar" pitchFamily="2" charset="-78"/>
            </a:endParaRPr>
          </a:p>
          <a:p>
            <a:pPr algn="r" rtl="1"/>
            <a:endParaRPr lang="fa-IR" sz="16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3724096"/>
          </a:xfrm>
          <a:prstGeom prst="rect">
            <a:avLst/>
          </a:prstGeom>
        </p:spPr>
        <p:txBody>
          <a:bodyPr wrap="square">
            <a:spAutoFit/>
          </a:bodyPr>
          <a:lstStyle/>
          <a:p>
            <a:pPr algn="r" rtl="1"/>
            <a:r>
              <a:rPr lang="ar-SA" dirty="0" smtClean="0">
                <a:solidFill>
                  <a:srgbClr val="002060"/>
                </a:solidFill>
                <a:cs typeface="B Zar" pitchFamily="2" charset="-78"/>
              </a:rPr>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algn="r" rtl="1"/>
            <a:r>
              <a:rPr lang="ar-SA" dirty="0" smtClean="0">
                <a:solidFill>
                  <a:srgbClr val="002060"/>
                </a:solidFill>
                <a:cs typeface="B Zar" pitchFamily="2" charset="-78"/>
              </a:rPr>
              <a:t>13-با توجه به اینکه اطلاعات واصله مربوط به تراکنش های بانکی در قالب اطلاعات پولی بوده و این امر می تواند موید وجود </a:t>
            </a:r>
            <a:r>
              <a:rPr lang="ar-SA" sz="2000" dirty="0" smtClean="0">
                <a:solidFill>
                  <a:srgbClr val="002060"/>
                </a:solidFill>
                <a:cs typeface="B Zar" pitchFamily="2" charset="-78"/>
              </a:rPr>
              <a:t>فعالیت</a:t>
            </a:r>
            <a:r>
              <a:rPr lang="ar-SA" dirty="0" smtClean="0">
                <a:solidFill>
                  <a:srgbClr val="002060"/>
                </a:solidFill>
                <a:cs typeface="B Zar" pitchFamily="2" charset="-78"/>
              </a:rPr>
              <a:t>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algn="r" rtl="1"/>
            <a:r>
              <a:rPr lang="ar-SA" dirty="0" smtClean="0">
                <a:solidFill>
                  <a:srgbClr val="002060"/>
                </a:solidFill>
                <a:cs typeface="B Zar" pitchFamily="2" charset="-78"/>
              </a:rPr>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endParaRPr lang="ar-SA" dirty="0">
              <a:solidFill>
                <a:srgbClr val="002060"/>
              </a:solidFill>
              <a:cs typeface="B Zar" pitchFamily="2" charset="-7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a:r>
              <a:rPr lang="fa-IR" sz="1600" b="1" u="sng" dirty="0" smtClean="0">
                <a:solidFill>
                  <a:srgbClr val="002060"/>
                </a:solidFill>
                <a:cs typeface="B Zar" pitchFamily="2" charset="-78"/>
              </a:rPr>
              <a:t>2ـ نحوه رسیدگی مالیاتی تراکنش های بانکی : </a:t>
            </a:r>
            <a:endParaRPr lang="en-US" sz="1600" b="1" u="sng" dirty="0" smtClean="0">
              <a:solidFill>
                <a:srgbClr val="002060"/>
              </a:solidFill>
              <a:cs typeface="B Zar" pitchFamily="2" charset="-78"/>
            </a:endParaRPr>
          </a:p>
          <a:p>
            <a:pPr algn="r" rtl="1"/>
            <a:endParaRPr lang="fa-IR" sz="1600" dirty="0" smtClean="0">
              <a:solidFill>
                <a:srgbClr val="002060"/>
              </a:solidFill>
              <a:cs typeface="B Zar" pitchFamily="2" charset="-78"/>
            </a:endParaRPr>
          </a:p>
          <a:p>
            <a:pPr algn="r" rtl="1"/>
            <a:endParaRPr lang="fa-IR" sz="16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4832092"/>
          </a:xfrm>
          <a:prstGeom prst="rect">
            <a:avLst/>
          </a:prstGeom>
        </p:spPr>
        <p:txBody>
          <a:bodyPr wrap="square">
            <a:spAutoFit/>
          </a:bodyPr>
          <a:lstStyle/>
          <a:p>
            <a:pPr algn="r" rtl="1"/>
            <a:r>
              <a:rPr lang="ar-SA" sz="1700" dirty="0" smtClean="0">
                <a:solidFill>
                  <a:srgbClr val="002060"/>
                </a:solidFill>
                <a:cs typeface="B Zar" pitchFamily="2" charset="-78"/>
              </a:rPr>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algn="r" rtl="1"/>
            <a:r>
              <a:rPr lang="ar-SA" sz="1700" dirty="0" smtClean="0">
                <a:solidFill>
                  <a:srgbClr val="002060"/>
                </a:solidFill>
                <a:cs typeface="B Zar" pitchFamily="2" charset="-78"/>
              </a:rPr>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algn="r" rtl="1"/>
            <a:r>
              <a:rPr lang="ar-SA" sz="1700" dirty="0" smtClean="0">
                <a:solidFill>
                  <a:srgbClr val="002060"/>
                </a:solidFill>
                <a:cs typeface="B Zar" pitchFamily="2" charset="-78"/>
              </a:rPr>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algn="r" rtl="1"/>
            <a:r>
              <a:rPr lang="ar-SA" sz="1700" dirty="0" smtClean="0">
                <a:solidFill>
                  <a:srgbClr val="002060"/>
                </a:solidFill>
                <a:cs typeface="B Zar" pitchFamily="2" charset="-78"/>
              </a:rPr>
              <a:t>   مسئولیت حسن اجرای این دستورالعمل بر عهده مدیران کل امور مالیاتی خواهد بود.</a:t>
            </a:r>
          </a:p>
          <a:p>
            <a:pPr algn="r" rtl="1"/>
            <a:r>
              <a:rPr lang="ar-SA" sz="1700" dirty="0" smtClean="0">
                <a:solidFill>
                  <a:srgbClr val="002060"/>
                </a:solidFill>
                <a:cs typeface="B Zar" pitchFamily="2" charset="-78"/>
              </a:rPr>
              <a:t>   با صدور این دستورالعمل، مفاد دستورالعمل 505/95/200 مورخ4/2/1395 کان لم یکن اعلام می گردد.1-11-11/2</a:t>
            </a:r>
            <a:endParaRPr lang="en-US" sz="1700" dirty="0" smtClean="0">
              <a:solidFill>
                <a:srgbClr val="002060"/>
              </a:solidFill>
              <a:cs typeface="B Zar" pitchFamily="2" charset="-78"/>
            </a:endParaRPr>
          </a:p>
          <a:p>
            <a:pPr rtl="1"/>
            <a:r>
              <a:rPr lang="fa-IR" sz="1700" dirty="0" smtClean="0">
                <a:solidFill>
                  <a:srgbClr val="002060"/>
                </a:solidFill>
                <a:cs typeface="B Zar" pitchFamily="2" charset="-78"/>
              </a:rPr>
              <a:t>سید کامل تقوی نژاد</a:t>
            </a:r>
          </a:p>
          <a:p>
            <a:pPr rtl="1"/>
            <a:r>
              <a:rPr lang="fa-IR" sz="1700" dirty="0" smtClean="0">
                <a:solidFill>
                  <a:srgbClr val="002060"/>
                </a:solidFill>
                <a:cs typeface="B Zar" pitchFamily="2" charset="-78"/>
              </a:rPr>
              <a:t>رئیس کل سازمان امور مالیاتی کشور</a:t>
            </a:r>
          </a:p>
          <a:p>
            <a:pPr algn="r" rtl="1"/>
            <a:endParaRPr lang="ar-SA" sz="1700" dirty="0" smtClean="0">
              <a:solidFill>
                <a:srgbClr val="002060"/>
              </a:solidFill>
              <a:cs typeface="B Zar" pitchFamily="2" charset="-78"/>
            </a:endParaRPr>
          </a:p>
          <a:p>
            <a:pPr algn="r" rtl="1"/>
            <a:endParaRPr lang="ar-SA" sz="1700" dirty="0">
              <a:solidFill>
                <a:srgbClr val="002060"/>
              </a:solidFill>
              <a:cs typeface="B Zar" pitchFamily="2" charset="-7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a:r>
              <a:rPr lang="fa-IR" sz="1800" b="1" u="sng" dirty="0" smtClean="0">
                <a:solidFill>
                  <a:srgbClr val="002060"/>
                </a:solidFill>
                <a:cs typeface="B Zar" pitchFamily="2" charset="-78"/>
              </a:rPr>
              <a:t>2ـ نحوه رسیدگی مالیاتی تراکنش های بانکی : </a:t>
            </a:r>
            <a:endParaRPr lang="en-US" sz="1800" b="1" u="sng" dirty="0" smtClean="0">
              <a:solidFill>
                <a:srgbClr val="002060"/>
              </a:solidFill>
              <a:cs typeface="B Zar" pitchFamily="2" charset="-78"/>
            </a:endParaRPr>
          </a:p>
          <a:p>
            <a:pPr algn="r" rtl="1"/>
            <a:r>
              <a:rPr lang="fa-IR" sz="1800" dirty="0" smtClean="0">
                <a:solidFill>
                  <a:srgbClr val="002060"/>
                </a:solidFill>
                <a:cs typeface="B Zar" pitchFamily="2" charset="-78"/>
              </a:rPr>
              <a:t>با توجه به اشکالاتی که دستورالعمل شماره 200/96/505 مورخه 96/02/24 داشت سازمان مالیاتی در مورخه 96/10/02 اقدام به صدور دستورالعمل تکمیلی شماره 200/96/525 نمود که در این دستورالعمل حدنصاب 50 میلیارد ریال تعیین شد که به شرح ذیل است : </a:t>
            </a:r>
          </a:p>
          <a:p>
            <a:pPr algn="r" rtl="1"/>
            <a:r>
              <a:rPr lang="fa-IR" sz="1800" dirty="0">
                <a:solidFill>
                  <a:srgbClr val="002060"/>
                </a:solidFill>
                <a:cs typeface="B Zar" panose="00000400000000000000" pitchFamily="2" charset="-78"/>
              </a:rPr>
              <a:t>پیرو دستورالعمل شماره 505/96/200 مورخ 24/2/1396 موضوع نحوه رسیدگی به تراکنش های بانکی مشکوک و با عنایت به سئوالات و ابهامات ماموران مالیاتی در خصوص رسیدگی هرچه بهتر و صحیح تر به اطلاعات واصله و در راستای تعامل بیشتر با مودیان محترم مالیاتی ضمن تاکید بر اجرای مفاد بندهای مقرر در دستورالعمل مذکور، موارد زیر مورد تاکید قرار می گیرد .</a:t>
            </a:r>
          </a:p>
          <a:p>
            <a:pPr algn="r" rtl="1"/>
            <a:r>
              <a:rPr lang="fa-IR" sz="1800" b="1" u="sng" dirty="0">
                <a:solidFill>
                  <a:srgbClr val="002060"/>
                </a:solidFill>
                <a:cs typeface="B Zar" panose="00000400000000000000" pitchFamily="2" charset="-78"/>
              </a:rPr>
              <a:t>الف) مودیانی که دارای سابقه و پرونده مالیاتی می باشند</a:t>
            </a:r>
            <a:endParaRPr lang="fa-IR" sz="1800" dirty="0">
              <a:solidFill>
                <a:srgbClr val="002060"/>
              </a:solidFill>
              <a:cs typeface="B Zar" panose="00000400000000000000" pitchFamily="2" charset="-78"/>
            </a:endParaRPr>
          </a:p>
          <a:p>
            <a:pPr algn="r" rtl="1"/>
            <a:r>
              <a:rPr lang="fa-IR" sz="1800" dirty="0">
                <a:solidFill>
                  <a:srgbClr val="002060"/>
                </a:solidFill>
                <a:cs typeface="B Zar" panose="00000400000000000000" pitchFamily="2" charset="-78"/>
              </a:rPr>
              <a:t>1.با اتخاذ ملاک از حد آستانه تعیین شده برای دریافت اطلاعات انواع حسابهای بانکی اشخاص حقیقی موضوع ماده (8) آیین نامه تبصره (5) ماده 169 مکرر قانون مالیات های مستقیم اصلاحیه مصوب 31/4/1394، چنانچه جمع گردش بدهکار یا بستانکار مجموع حساب های بانکی اشخاص حقیقی در طی یکسال بیتشر از پنجاه میلیارد ریال (</a:t>
            </a:r>
            <a:r>
              <a:rPr lang="fa-IR" sz="1800" dirty="0" smtClean="0">
                <a:solidFill>
                  <a:srgbClr val="002060"/>
                </a:solidFill>
                <a:cs typeface="B Zar" panose="00000400000000000000" pitchFamily="2" charset="-78"/>
              </a:rPr>
              <a:t>000/000/000/ 50 ریال</a:t>
            </a:r>
            <a:r>
              <a:rPr lang="fa-IR" sz="1800" dirty="0">
                <a:solidFill>
                  <a:srgbClr val="002060"/>
                </a:solidFill>
                <a:cs typeface="B Zar" panose="00000400000000000000" pitchFamily="2" charset="-78"/>
              </a:rPr>
              <a:t>) باشد، دفتر بازرسی ویژه مبارزه با پولشویی و فرار مالیاتی موظف به استعلام ، دریافت و ارسال اطلاعات تراکنش های بانکی مشکوک واصله به ادارات کل امور مالیاتی ذیربط خواهد بود. در غیر اینصورت با توجه به تعیین حد نصاب مذکور حسابرسی مالیاتی در خصوص این تراکنش ها فاقد موضوعیت می باشد .</a:t>
            </a:r>
          </a:p>
          <a:p>
            <a:pPr algn="r" rtl="1"/>
            <a:endParaRPr lang="fa-IR" sz="1800" dirty="0" smtClean="0">
              <a:solidFill>
                <a:srgbClr val="002060"/>
              </a:solidFill>
              <a:cs typeface="B Zar" pitchFamily="2" charset="-78"/>
            </a:endParaRPr>
          </a:p>
          <a:p>
            <a:pPr algn="r" rtl="1"/>
            <a:endParaRPr lang="fa-IR" sz="18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353943"/>
          </a:xfrm>
          <a:prstGeom prst="rect">
            <a:avLst/>
          </a:prstGeom>
        </p:spPr>
        <p:txBody>
          <a:bodyPr wrap="square">
            <a:spAutoFit/>
          </a:bodyPr>
          <a:lstStyle/>
          <a:p>
            <a:pPr algn="r" rtl="1"/>
            <a:endParaRPr lang="ar-SA" sz="1700" dirty="0">
              <a:solidFill>
                <a:srgbClr val="002060"/>
              </a:solidFill>
              <a:cs typeface="B Zar" pitchFamily="2" charset="-78"/>
            </a:endParaRPr>
          </a:p>
        </p:txBody>
      </p:sp>
    </p:spTree>
    <p:extLst>
      <p:ext uri="{BB962C8B-B14F-4D97-AF65-F5344CB8AC3E}">
        <p14:creationId xmlns="" xmlns:p14="http://schemas.microsoft.com/office/powerpoint/2010/main" val="18112100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686800" cy="4495800"/>
          </a:xfrm>
        </p:spPr>
        <p:txBody>
          <a:bodyPr>
            <a:noAutofit/>
          </a:bodyPr>
          <a:lstStyle/>
          <a:p>
            <a:pPr algn="r"/>
            <a:r>
              <a:rPr lang="fa-IR" sz="2400" b="1" u="sng" dirty="0" smtClean="0">
                <a:solidFill>
                  <a:srgbClr val="002060"/>
                </a:solidFill>
                <a:cs typeface="B Zar" pitchFamily="2" charset="-78"/>
              </a:rPr>
              <a:t>1ـ تاریخچه رسیدگی مالیاتی تراکنش های بانکی : </a:t>
            </a:r>
          </a:p>
          <a:p>
            <a:pPr algn="r"/>
            <a:r>
              <a:rPr lang="fa-IR" sz="2000" dirty="0" smtClean="0">
                <a:solidFill>
                  <a:srgbClr val="002060"/>
                </a:solidFill>
                <a:cs typeface="B Zar" pitchFamily="2" charset="-78"/>
              </a:rPr>
              <a:t>همان‌طور که می‌دانید در سال ۱۳۹۴ اصلاحیه قانون مالیات‌های مستقیم تصویب شد. یکی از مواد تغییر یافته این قانون، ماده ۱۶۹ مکرر بود. ماده پیشین بیشتر روی شماره اقتصادی، نحوه صدور صورتحساب و گزارش معاملات مؤدیان متمرکز بود. اما همان‌گونه که در ادامه می‌بینیم، در ماده اصلاحی صحبت از یک نظام یکپارچه اطلاعات مالیاتی مؤدیان به میان آمد: «به منظور شفافیت فعالیت‌های اقتصادی و استقرار نظام یکپارچه اطلاعات مالیاتی، پایگاه اطلاعات هویتی، عملکردی و دارایی مؤدیان مالیاتی شامل مواردی نظیر اطلاعات مالی، پولی و اعتباری، معاملاتی، سرمایه‌ای و ملکی اشخاص حقیقی و حقوقی در سازمان امور مالیاتی کشور ایجاد می‌شود.»</a:t>
            </a:r>
          </a:p>
          <a:p>
            <a:pPr algn="r"/>
            <a:r>
              <a:rPr lang="fa-IR" sz="2000" dirty="0" smtClean="0">
                <a:solidFill>
                  <a:srgbClr val="002060"/>
                </a:solidFill>
                <a:cs typeface="B Zar" pitchFamily="2" charset="-78"/>
              </a:rPr>
              <a:t>این ماده قانونی تمام ارکان بازارهای مالی و پولی از جمله بانک‌ها را موظف کرد که اطلاعات خود را برای تکمیل پایگاه فوق در اختیار سازمان امور مالیاتی قرار دهند: «وزارتخانه‌ها، موسسات دولتی، شهرداری‌ها، موسسات وابسته به دولت و شهرداری‌ها، موسسات و نهادهای عمومی غیردولتی، نهادهای انقلاب اسلامی، بانک‌ها و موسسات مالی و اعتباری، سازمان ثبت اسناد و املاک کشور و سایر اشخاص حقوقی اعم از دولتی و غیردولتی که اطلاعات مورد نیاز پایگاه فوق را در اختیار دارند یا به نحوی موجبات تحصیل درآمد و دارایی برای اشخاص را فراهم می‌آورند، موظفند اطلاعات به شرح بسته‌های ذیل را در اختیار سازمان امور مالیاتی کشور قرار دهند.»</a:t>
            </a:r>
          </a:p>
          <a:p>
            <a:pPr algn="r"/>
            <a:r>
              <a:rPr lang="fa-IR" sz="2000" b="1" dirty="0" smtClean="0">
                <a:solidFill>
                  <a:srgbClr val="002060"/>
                </a:solidFill>
                <a:cs typeface="B Zar" pitchFamily="2" charset="-78"/>
              </a:rPr>
              <a:t> </a:t>
            </a:r>
          </a:p>
          <a:p>
            <a:pPr algn="r"/>
            <a:r>
              <a:rPr lang="fa-IR" b="1" dirty="0" smtClean="0">
                <a:solidFill>
                  <a:srgbClr val="002060"/>
                </a:solidFill>
                <a:cs typeface="B Zar" pitchFamily="2" charset="-78"/>
              </a:rPr>
              <a:t> </a:t>
            </a:r>
            <a:endParaRPr lang="en-US" b="1" dirty="0" smtClean="0">
              <a:solidFill>
                <a:srgbClr val="002060"/>
              </a:solidFill>
              <a:cs typeface="B Zar" pitchFamily="2" charset="-78"/>
            </a:endParaRPr>
          </a:p>
          <a:p>
            <a:pPr algn="r"/>
            <a:endParaRPr lang="fa-IR" b="1" dirty="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a:r>
              <a:rPr lang="fa-IR" sz="1800" b="1" u="sng" dirty="0" smtClean="0">
                <a:solidFill>
                  <a:srgbClr val="002060"/>
                </a:solidFill>
                <a:cs typeface="B Zar" pitchFamily="2" charset="-78"/>
              </a:rPr>
              <a:t>2ـ نحوه رسیدگی مالیاتی تراکنش های بانکی : </a:t>
            </a:r>
            <a:endParaRPr lang="en-US" sz="1800" b="1" u="sng" dirty="0" smtClean="0">
              <a:solidFill>
                <a:srgbClr val="002060"/>
              </a:solidFill>
              <a:cs typeface="B Zar" pitchFamily="2" charset="-78"/>
            </a:endParaRPr>
          </a:p>
          <a:p>
            <a:pPr algn="r"/>
            <a:endParaRPr lang="en-US" sz="1800" b="1" u="sng" dirty="0" smtClean="0">
              <a:solidFill>
                <a:srgbClr val="002060"/>
              </a:solidFill>
              <a:cs typeface="B Zar" pitchFamily="2" charset="-78"/>
            </a:endParaRPr>
          </a:p>
          <a:p>
            <a:pPr algn="r" rtl="1"/>
            <a:r>
              <a:rPr lang="fa-IR" sz="1800" dirty="0">
                <a:solidFill>
                  <a:srgbClr val="002060"/>
                </a:solidFill>
                <a:cs typeface="B Zar" panose="00000400000000000000" pitchFamily="2" charset="-78"/>
              </a:rPr>
              <a:t>2.در هریک از ادارات کل امور مالیاتی، کمیته ویژه ای متشکل از مدیر کل امور مالیاتی، معاون مالیاتی اداره کل ، رییس امور مالیاتی حسابرسی ویژه، دادیار دادستانی مقیم ادارات کل و مسئول حراست اداره کل تشکیل می گردد و کمیته مزبور پس از دریافت اطلاعات تراکنش های بانکی مشکوک از اداره اطلاعات و خدمات مالیاتی، با امعان نظر به مفاد قسمت اخیر بند (13) دستورالعمل صدرالاشاره مبنی بر کلیه اقلام پولی وارده به حسابهای بانکی مودیان مالیاتی دلیلی بر وجود درآمد نبوده و لذا می بایستی واقعیت امر مد نظر ماموران مالیاتی قرار گیرد و قبل از دعوت از مودی و ورود به امر حسابرسی مالیاتی، می بایستی حجم ریالی گردش حسابهای بانکی واصله را با سوابق مالیاتی و حجم فعالیت های تشخیصی مودی مطابقت داده و در صورتی که اکثریت اعضاء این کمیته ، اطلاعات تراکنش های بانکی واصله برای هر سال با عملکرد مالیاتی همان سال مودی و مالیات های تشخیصی و مطالبه شده را به صورت تقریبی همخوان بدانند، الزامی به حسابرسی این تراکنش ها نبوده و از این حیث درآمد یا مالیات متممی برای مردی متصور نخواهد بود. در راستای این بند صرفا می بایستی صورتجلسه ای مبنی بر عدم نیاز به صدور برگ تشخیص مالیات توسط کمیته مذکور تهیه و از طریق اداره کل ذی ربط برای دفتر بازرسی ویژه، مبارزه با پولشویی و فرار مالیاتی ارسال شود .</a:t>
            </a:r>
            <a:endParaRPr lang="fa-IR" sz="1800" dirty="0" smtClean="0">
              <a:solidFill>
                <a:srgbClr val="002060"/>
              </a:solidFill>
              <a:cs typeface="B Zar" pitchFamily="2" charset="-78"/>
            </a:endParaRPr>
          </a:p>
          <a:p>
            <a:pPr algn="r" rtl="1"/>
            <a:endParaRPr lang="fa-IR" sz="18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353943"/>
          </a:xfrm>
          <a:prstGeom prst="rect">
            <a:avLst/>
          </a:prstGeom>
        </p:spPr>
        <p:txBody>
          <a:bodyPr wrap="square">
            <a:spAutoFit/>
          </a:bodyPr>
          <a:lstStyle/>
          <a:p>
            <a:pPr algn="r" rtl="1"/>
            <a:endParaRPr lang="ar-SA" sz="1700" dirty="0">
              <a:solidFill>
                <a:srgbClr val="002060"/>
              </a:solidFill>
              <a:cs typeface="B Zar" pitchFamily="2" charset="-78"/>
            </a:endParaRPr>
          </a:p>
        </p:txBody>
      </p:sp>
    </p:spTree>
    <p:extLst>
      <p:ext uri="{BB962C8B-B14F-4D97-AF65-F5344CB8AC3E}">
        <p14:creationId xmlns="" xmlns:p14="http://schemas.microsoft.com/office/powerpoint/2010/main" val="40799182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a:r>
              <a:rPr lang="fa-IR" sz="1800" b="1" u="sng" dirty="0" smtClean="0">
                <a:solidFill>
                  <a:srgbClr val="002060"/>
                </a:solidFill>
                <a:cs typeface="B Zar" pitchFamily="2" charset="-78"/>
              </a:rPr>
              <a:t>2ـ نحوه رسیدگی مالیاتی تراکنش های بانکی : </a:t>
            </a:r>
            <a:endParaRPr lang="en-US" sz="1800" b="1" u="sng" dirty="0" smtClean="0">
              <a:solidFill>
                <a:srgbClr val="002060"/>
              </a:solidFill>
              <a:cs typeface="B Zar" pitchFamily="2" charset="-78"/>
            </a:endParaRPr>
          </a:p>
          <a:p>
            <a:pPr algn="r"/>
            <a:endParaRPr lang="en-US" sz="1800" b="1" u="sng" dirty="0" smtClean="0">
              <a:solidFill>
                <a:srgbClr val="002060"/>
              </a:solidFill>
              <a:cs typeface="B Zar" pitchFamily="2" charset="-78"/>
            </a:endParaRPr>
          </a:p>
          <a:p>
            <a:pPr algn="r" rtl="1"/>
            <a:r>
              <a:rPr lang="fa-IR" sz="1800" dirty="0">
                <a:solidFill>
                  <a:srgbClr val="002060"/>
                </a:solidFill>
                <a:cs typeface="B Zar" panose="00000400000000000000" pitchFamily="2" charset="-78"/>
              </a:rPr>
              <a:t>3.در صورتی که با بررسی تراکنش های بانکی واصله با رعایت مفاد دستورالعمل صدرالاشاره و بند (2) فوق، درآمد کتمان شده ای برای مودی متصور باشد، برای تعیین درآمد مشمول مالیات از ضرایب مالیاتی متناسب با فعالیت مودی و مرتبط به سال مالیاتی مربوط مندرج در دفترچه ضرایب مالیاتی موضوع ماده (154) قانون مالیاتهای مستقیم مصوب اسفند 1366 واصلاحیه های بعدی آن استفاده شود . بدیهی است در صورتی که برای تعیین درآمد مشمول مذکور در دفترچه ضرایب سال عملکرد مربوط ضریبی تعیین نشده باشد از طریق تبصره(3) ماده (154) قانون مالیات های مستقیم مصوب 27/11/1380 اقدام لازم صورت پذیرد.</a:t>
            </a:r>
          </a:p>
          <a:p>
            <a:pPr algn="r" rtl="1"/>
            <a:r>
              <a:rPr lang="fa-IR" sz="1800" dirty="0">
                <a:solidFill>
                  <a:srgbClr val="002060"/>
                </a:solidFill>
                <a:cs typeface="B Zar" panose="00000400000000000000" pitchFamily="2" charset="-78"/>
              </a:rPr>
              <a:t>در راستای سیاستهای اصولی سازمان مبنی بر تعامل با مودیان محترم مالیاتی و رعایت اصل اعتماد به منظور ارتقاء فرهنگ خود اظهاری مالیاتی و با توجه به اینکه اطلاعات حسابهای بانکی فی نفسه موید در آمد اشخاص نمی باشد مقرر می دارد کلیه ادارات امور مالیاتی در فرآیند حسابرسی مالیاتی تراکنشهای بانکی مشکوک برای جمع آوری اسناد و مدارک و ارائه توضیحات لازم توسط مودیان محترم مالیاتی، مهلت کافی و مورد نیاز را در نظر بگیرند. بدیهی است در اجرای مفاد این بند یکی از اساسی ترین اسناد و مدارک برای تعیین درآمد مشمول مالیات، اظهارات مکتوب مودیان محترم در خصوص تراکنشهای بانکی می­باشد . لذا لازم است در راستای اجرای مطلوب این بند ترتیبی اتخاذ شود تا مهلت مذکور کمتر از هفت روز کاری نباشد.</a:t>
            </a:r>
          </a:p>
          <a:p>
            <a:pPr algn="r"/>
            <a:endParaRPr lang="en-US" sz="1800" b="1" u="sng" dirty="0" smtClean="0">
              <a:solidFill>
                <a:srgbClr val="002060"/>
              </a:solidFill>
              <a:cs typeface="B Zar" pitchFamily="2" charset="-78"/>
            </a:endParaRPr>
          </a:p>
          <a:p>
            <a:pPr algn="r" rtl="1"/>
            <a:endParaRPr lang="fa-IR" sz="18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353943"/>
          </a:xfrm>
          <a:prstGeom prst="rect">
            <a:avLst/>
          </a:prstGeom>
        </p:spPr>
        <p:txBody>
          <a:bodyPr wrap="square">
            <a:spAutoFit/>
          </a:bodyPr>
          <a:lstStyle/>
          <a:p>
            <a:pPr algn="r" rtl="1"/>
            <a:endParaRPr lang="ar-SA" sz="1700" dirty="0">
              <a:solidFill>
                <a:srgbClr val="002060"/>
              </a:solidFill>
              <a:cs typeface="B Zar" pitchFamily="2" charset="-78"/>
            </a:endParaRPr>
          </a:p>
        </p:txBody>
      </p:sp>
    </p:spTree>
    <p:extLst>
      <p:ext uri="{BB962C8B-B14F-4D97-AF65-F5344CB8AC3E}">
        <p14:creationId xmlns="" xmlns:p14="http://schemas.microsoft.com/office/powerpoint/2010/main" val="13466854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a:r>
              <a:rPr lang="fa-IR" sz="1800" b="1" u="sng" dirty="0" smtClean="0">
                <a:solidFill>
                  <a:srgbClr val="002060"/>
                </a:solidFill>
                <a:cs typeface="B Zar" pitchFamily="2" charset="-78"/>
              </a:rPr>
              <a:t>2ـ نحوه رسیدگی مالیاتی تراکنش های بانکی : </a:t>
            </a:r>
            <a:endParaRPr lang="en-US" sz="1800" b="1" u="sng" dirty="0" smtClean="0">
              <a:solidFill>
                <a:srgbClr val="002060"/>
              </a:solidFill>
              <a:cs typeface="B Zar" pitchFamily="2" charset="-78"/>
            </a:endParaRPr>
          </a:p>
          <a:p>
            <a:pPr algn="r"/>
            <a:endParaRPr lang="en-US" sz="1800" b="1" u="sng" dirty="0" smtClean="0">
              <a:solidFill>
                <a:srgbClr val="002060"/>
              </a:solidFill>
              <a:cs typeface="B Zar" pitchFamily="2" charset="-78"/>
            </a:endParaRPr>
          </a:p>
          <a:p>
            <a:pPr algn="r" rtl="1"/>
            <a:r>
              <a:rPr lang="fa-IR" sz="1800" b="1" u="sng" dirty="0">
                <a:solidFill>
                  <a:srgbClr val="002060"/>
                </a:solidFill>
                <a:cs typeface="B Zar" panose="00000400000000000000" pitchFamily="2" charset="-78"/>
              </a:rPr>
              <a:t>ب) مودیانی که دارای سابقه و پرونده مالیاتی نمی باشند</a:t>
            </a:r>
            <a:endParaRPr lang="fa-IR" sz="1800" dirty="0">
              <a:solidFill>
                <a:srgbClr val="002060"/>
              </a:solidFill>
              <a:cs typeface="B Zar" panose="00000400000000000000" pitchFamily="2" charset="-78"/>
            </a:endParaRPr>
          </a:p>
          <a:p>
            <a:pPr algn="r" rtl="1"/>
            <a:r>
              <a:rPr lang="fa-IR" sz="1800" dirty="0">
                <a:solidFill>
                  <a:srgbClr val="002060"/>
                </a:solidFill>
                <a:cs typeface="B Zar" panose="00000400000000000000" pitchFamily="2" charset="-78"/>
              </a:rPr>
              <a:t>1. با رعایت مفاد دستورالعمل صدرالاشاره و به ویژه بند(13) آن، در صورت احراز کسب هر گونه درآمد توسط صاحبان حسابهای بانکی دارای تراکنشهای بانکی مشکوک، اداره امور مالیاتی و مراجع حل اختلاف مالیاتی حسب مورد، می بایست با رعایت جزء (3) بند الف این دستورالعمل نسبت به تعیین درآمد مشمول مالیات اقدام نمایند .</a:t>
            </a:r>
          </a:p>
          <a:p>
            <a:pPr algn="r" rtl="1"/>
            <a:r>
              <a:rPr lang="fa-IR" sz="1800" dirty="0">
                <a:solidFill>
                  <a:srgbClr val="002060"/>
                </a:solidFill>
                <a:cs typeface="B Zar" panose="00000400000000000000" pitchFamily="2" charset="-78"/>
              </a:rPr>
              <a:t>2. بدیهی است در خصوص مودیان بند(ب) این دستور العمل نیز در صورت عدم احراز کسب درآمد مشمول مالیات الزامی به صدور برگ تشخیص مالیات نبوده و صرفا می بایست گزارشی مبنی بر عدم نیاز به صدوربرگ تشخیص مالیات عنوان دفتر بازرسی ویژه، مبارزه با پولشویی و فرار مالیاتی تهیه و از طریق اداره کل امور مالیاتی ذیر بط ارسال شود .</a:t>
            </a:r>
          </a:p>
          <a:p>
            <a:pPr algn="r" rtl="1"/>
            <a:r>
              <a:rPr lang="fa-IR" sz="1800" b="1" u="sng" dirty="0">
                <a:solidFill>
                  <a:srgbClr val="002060"/>
                </a:solidFill>
                <a:cs typeface="B Zar" panose="00000400000000000000" pitchFamily="2" charset="-78"/>
              </a:rPr>
              <a:t>ج) سایر موارد</a:t>
            </a:r>
            <a:endParaRPr lang="fa-IR" sz="1800" dirty="0">
              <a:solidFill>
                <a:srgbClr val="002060"/>
              </a:solidFill>
              <a:cs typeface="B Zar" panose="00000400000000000000" pitchFamily="2" charset="-78"/>
            </a:endParaRPr>
          </a:p>
          <a:p>
            <a:pPr algn="r" rtl="1"/>
            <a:r>
              <a:rPr lang="fa-IR" sz="1800" dirty="0">
                <a:solidFill>
                  <a:srgbClr val="002060"/>
                </a:solidFill>
                <a:cs typeface="B Zar" panose="00000400000000000000" pitchFamily="2" charset="-78"/>
              </a:rPr>
              <a:t>1. تمامی نکات مندرج در بندهای این دستورالعمل در خصوص مودیان نظام مالیات بر ارزش افزوده با رعایت کلیه مقررات و دستورالعمل های مربوطه حسب مورد قابل تسری است .</a:t>
            </a:r>
          </a:p>
          <a:p>
            <a:pPr algn="r"/>
            <a:endParaRPr lang="en-US" sz="1800" b="1" u="sng" dirty="0" smtClean="0">
              <a:solidFill>
                <a:srgbClr val="002060"/>
              </a:solidFill>
              <a:cs typeface="B Zar" pitchFamily="2" charset="-78"/>
            </a:endParaRPr>
          </a:p>
          <a:p>
            <a:pPr algn="r" rtl="1"/>
            <a:endParaRPr lang="fa-IR" sz="18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353943"/>
          </a:xfrm>
          <a:prstGeom prst="rect">
            <a:avLst/>
          </a:prstGeom>
        </p:spPr>
        <p:txBody>
          <a:bodyPr wrap="square">
            <a:spAutoFit/>
          </a:bodyPr>
          <a:lstStyle/>
          <a:p>
            <a:pPr algn="r" rtl="1"/>
            <a:endParaRPr lang="ar-SA" sz="1700" dirty="0">
              <a:solidFill>
                <a:srgbClr val="002060"/>
              </a:solidFill>
              <a:cs typeface="B Zar" pitchFamily="2" charset="-78"/>
            </a:endParaRPr>
          </a:p>
        </p:txBody>
      </p:sp>
    </p:spTree>
    <p:extLst>
      <p:ext uri="{BB962C8B-B14F-4D97-AF65-F5344CB8AC3E}">
        <p14:creationId xmlns="" xmlns:p14="http://schemas.microsoft.com/office/powerpoint/2010/main" val="1487449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a:r>
              <a:rPr lang="fa-IR" sz="1800" b="1" u="sng" dirty="0" smtClean="0">
                <a:solidFill>
                  <a:srgbClr val="002060"/>
                </a:solidFill>
                <a:cs typeface="B Zar" pitchFamily="2" charset="-78"/>
              </a:rPr>
              <a:t>2ـ نحوه رسیدگی مالیاتی تراکنش های بانکی : </a:t>
            </a:r>
            <a:endParaRPr lang="en-US" sz="1800" b="1" u="sng" dirty="0" smtClean="0">
              <a:solidFill>
                <a:srgbClr val="002060"/>
              </a:solidFill>
              <a:cs typeface="B Zar" pitchFamily="2" charset="-78"/>
            </a:endParaRPr>
          </a:p>
          <a:p>
            <a:pPr algn="r"/>
            <a:endParaRPr lang="fa-IR" sz="1800" b="1" u="sng" dirty="0" smtClean="0">
              <a:solidFill>
                <a:srgbClr val="002060"/>
              </a:solidFill>
              <a:cs typeface="B Zar" pitchFamily="2" charset="-78"/>
            </a:endParaRPr>
          </a:p>
          <a:p>
            <a:pPr algn="r" rtl="1"/>
            <a:r>
              <a:rPr lang="fa-IR" sz="1800" dirty="0">
                <a:solidFill>
                  <a:srgbClr val="002060"/>
                </a:solidFill>
                <a:cs typeface="B Zar" panose="00000400000000000000" pitchFamily="2" charset="-78"/>
              </a:rPr>
              <a:t>2. با توجه به مهلت زمانی کافی و لازم مورد نیاز مأموران مالیاتی و مودیان محترم مالیاتی حسب مورد برای حسابرسی مالیاتی و یا ارائه اسناد ومدارک و با توجه به هماهنگی های به عمل آمده با نهادهای ارسال کننده اطلاعات مقرر می دارد از این پس ادارات کل امور مالیاتی نسبت به اطلاعات تراکنش های بانکی مشکوک واصله از دفتر بازرسی ویژه ، مبارزه با پولشویی و فرار مالیاتی که حداکثر تا یکماه قبل از انقضای مهلت رسیدگی (مرور زمان موضوع ماده 157 قانون مالیات های مستقیم) دریافت می کنند، اقدام نمایند و در صورت دریافت اطلاعات تراکنش های بانکی از سایر مراجع، مراتب را برای ثبت و نگهداری سوابق به دفتر مذکور اعلام نمایند .</a:t>
            </a:r>
          </a:p>
          <a:p>
            <a:pPr algn="r" rtl="1"/>
            <a:r>
              <a:rPr lang="fa-IR" sz="1800" dirty="0">
                <a:solidFill>
                  <a:srgbClr val="002060"/>
                </a:solidFill>
                <a:cs typeface="B Zar" panose="00000400000000000000" pitchFamily="2" charset="-78"/>
              </a:rPr>
              <a:t>3. به منظور اجرای صحیح مفاد دستورالعمل 505/96/200 مورخ 24/2/1396 و همچنین مفاد این دستورالعمل نظارت عالیه بر کلیه اقدامات ادارات کل امور مالیاتی در خصوص فرآیند حسابرسی تراکنش های بانکی مشکوک و قطعیت مالیات ناشی از آن به دفتر فنی و حسابرسی مالیاتی و دفتر رسیدگی و استرداد معاونت ارزش افزوده حسب مورد  محول می شود .</a:t>
            </a:r>
          </a:p>
          <a:p>
            <a:pPr algn="r"/>
            <a:endParaRPr lang="en-US" sz="1800" b="1" u="sng" dirty="0" smtClean="0">
              <a:solidFill>
                <a:srgbClr val="002060"/>
              </a:solidFill>
              <a:cs typeface="B Zar" pitchFamily="2" charset="-78"/>
            </a:endParaRPr>
          </a:p>
          <a:p>
            <a:pPr algn="r" rtl="1"/>
            <a:endParaRPr lang="fa-IR" sz="18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353943"/>
          </a:xfrm>
          <a:prstGeom prst="rect">
            <a:avLst/>
          </a:prstGeom>
        </p:spPr>
        <p:txBody>
          <a:bodyPr wrap="square">
            <a:spAutoFit/>
          </a:bodyPr>
          <a:lstStyle/>
          <a:p>
            <a:pPr algn="r" rtl="1"/>
            <a:endParaRPr lang="ar-SA" sz="1700" dirty="0">
              <a:solidFill>
                <a:srgbClr val="002060"/>
              </a:solidFill>
              <a:cs typeface="B Zar" pitchFamily="2" charset="-78"/>
            </a:endParaRPr>
          </a:p>
        </p:txBody>
      </p:sp>
    </p:spTree>
    <p:extLst>
      <p:ext uri="{BB962C8B-B14F-4D97-AF65-F5344CB8AC3E}">
        <p14:creationId xmlns="" xmlns:p14="http://schemas.microsoft.com/office/powerpoint/2010/main" val="2961124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a:r>
              <a:rPr lang="fa-IR" sz="1600" b="1" u="sng" dirty="0" smtClean="0">
                <a:solidFill>
                  <a:srgbClr val="002060"/>
                </a:solidFill>
                <a:cs typeface="B Zar" pitchFamily="2" charset="-78"/>
              </a:rPr>
              <a:t>2ـ نحوه رسیدگی مالیاتی تراکنش های بانکی : </a:t>
            </a:r>
            <a:endParaRPr lang="en-US" sz="1600" b="1" u="sng" dirty="0" smtClean="0">
              <a:solidFill>
                <a:srgbClr val="002060"/>
              </a:solidFill>
              <a:cs typeface="B Zar" pitchFamily="2" charset="-78"/>
            </a:endParaRPr>
          </a:p>
          <a:p>
            <a:pPr algn="r" rtl="1"/>
            <a:endParaRPr lang="fa-IR" sz="1600" dirty="0" smtClean="0">
              <a:solidFill>
                <a:srgbClr val="002060"/>
              </a:solidFill>
              <a:cs typeface="B Zar" pitchFamily="2" charset="-78"/>
            </a:endParaRPr>
          </a:p>
          <a:p>
            <a:pPr algn="r" rtl="1"/>
            <a:endParaRPr lang="fa-IR" sz="16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615553"/>
          </a:xfrm>
          <a:prstGeom prst="rect">
            <a:avLst/>
          </a:prstGeom>
        </p:spPr>
        <p:txBody>
          <a:bodyPr wrap="square">
            <a:spAutoFit/>
          </a:bodyPr>
          <a:lstStyle/>
          <a:p>
            <a:pPr algn="r" rtl="1"/>
            <a:endParaRPr lang="ar-SA" sz="1700" dirty="0" smtClean="0">
              <a:solidFill>
                <a:srgbClr val="002060"/>
              </a:solidFill>
              <a:cs typeface="B Zar" pitchFamily="2" charset="-78"/>
            </a:endParaRPr>
          </a:p>
          <a:p>
            <a:pPr algn="r" rtl="1"/>
            <a:endParaRPr lang="ar-SA" sz="1700" dirty="0">
              <a:solidFill>
                <a:srgbClr val="002060"/>
              </a:solidFill>
              <a:cs typeface="B Zar" pitchFamily="2" charset="-78"/>
            </a:endParaRPr>
          </a:p>
        </p:txBody>
      </p:sp>
      <p:sp>
        <p:nvSpPr>
          <p:cNvPr id="13" name="Rectangle 12"/>
          <p:cNvSpPr/>
          <p:nvPr/>
        </p:nvSpPr>
        <p:spPr>
          <a:xfrm>
            <a:off x="152400" y="2286000"/>
            <a:ext cx="8839200" cy="3754874"/>
          </a:xfrm>
          <a:prstGeom prst="rect">
            <a:avLst/>
          </a:prstGeom>
        </p:spPr>
        <p:txBody>
          <a:bodyPr wrap="square">
            <a:spAutoFit/>
          </a:bodyPr>
          <a:lstStyle/>
          <a:p>
            <a:pPr algn="r" rtl="1"/>
            <a:r>
              <a:rPr lang="ar-SA" sz="1700" dirty="0" smtClean="0">
                <a:solidFill>
                  <a:srgbClr val="002060"/>
                </a:solidFill>
                <a:cs typeface="B Zar" pitchFamily="2" charset="-78"/>
              </a:rPr>
              <a:t>2- کلیه اطلاعات مربوط به تراکنش های بانکی که قبلا از طریق دفتر مبارزه با فرار مالیاتی و پولشویی ارسال شده است، جهت بررسی و انطباق با داده های موجود در سامانه های اطلاعات مالیاتی مجددا توسط دفتر مذکور پالایش، تلخیص و نتیجه اطلاعات پالایش شده حداکثر تا پایان خردادماه سال 1399 برای ادارات کل ذی ربط ارسال می شود.</a:t>
            </a:r>
          </a:p>
          <a:p>
            <a:pPr algn="r" rtl="1"/>
            <a:r>
              <a:rPr lang="ar-SA" sz="1700" dirty="0" smtClean="0">
                <a:solidFill>
                  <a:srgbClr val="002060"/>
                </a:solidFill>
                <a:cs typeface="B Zar" pitchFamily="2" charset="-78"/>
              </a:rPr>
              <a:t>3 -اطلاعات تراکنش های بانکی مشکوک توسط دفتر مبارزه با فرار مالیاتی و پولشویی باید حداقل یک ماه قبل از انقضای مهلت رسیدگی (مرور زمان موضوع ماده 157 قانون مالیاتهای مستقیم) در اختیار ادارات کل امور مالیاتی قرار گیرد.</a:t>
            </a:r>
            <a:br>
              <a:rPr lang="ar-SA" sz="1700" dirty="0" smtClean="0">
                <a:solidFill>
                  <a:srgbClr val="002060"/>
                </a:solidFill>
                <a:cs typeface="B Zar" pitchFamily="2" charset="-78"/>
              </a:rPr>
            </a:br>
            <a:r>
              <a:rPr lang="ar-SA" sz="1700" dirty="0" smtClean="0">
                <a:solidFill>
                  <a:srgbClr val="002060"/>
                </a:solidFill>
                <a:cs typeface="B Zar" pitchFamily="2" charset="-78"/>
              </a:rPr>
              <a:t>در صورت دریافت اطلاعات تراکنش های بانکی از سایر مراجع، مراتب را برای ثبت و نگهداری سوابق به دفتر مذکور اعلام نمایند.</a:t>
            </a:r>
          </a:p>
          <a:p>
            <a:pPr algn="r" rtl="1"/>
            <a:r>
              <a:rPr lang="ar-SA" sz="1700" dirty="0" smtClean="0">
                <a:solidFill>
                  <a:srgbClr val="002060"/>
                </a:solidFill>
                <a:cs typeface="B Zar" pitchFamily="2" charset="-78"/>
              </a:rPr>
              <a:t>بدیهی است این حکم مانع رسیدگی و حسابرسی مالیاتی اطلاعات واصله پس از مهلت مقرر (کمتر از یک ماهه فوق) توسط ادارات کل امور مالیاتی حسب مفاد این بخشنامه نخواهد بود و ادارات کل امور مالیاتی صرفا می بایست تاخیر در ارسال را به معاونت حقوقی و فنی مالیاتی گزارش نمایند.</a:t>
            </a:r>
          </a:p>
          <a:p>
            <a:pPr algn="r" rtl="1"/>
            <a:r>
              <a:rPr lang="ar-SA" sz="1700" dirty="0" smtClean="0">
                <a:solidFill>
                  <a:srgbClr val="002060"/>
                </a:solidFill>
                <a:cs typeface="B Zar" pitchFamily="2" charset="-78"/>
              </a:rPr>
              <a:t>4-در هر اداره کل متناسب با حجم اطلاعات دریافتی قابل رسیدگی طبق نظر کمیته موضوع بند یک فوق ، یک یا چندگروه رسیدگی ویژه زیر نظر یکی از روسای امور مالیاتی که در امر حسابرسی مالیاتی دارای تبحر، دانش و تجربه کافی باشند تشکیل و مشخصات مأموران مالیاتی مذکور به همراه رونوشتی از احکام صادره برای ایشان به  دفتر مبارزه با  فرار مالیاتی و پولشویی ارسال شود.</a:t>
            </a:r>
          </a:p>
          <a:p>
            <a:pPr algn="r" rtl="1"/>
            <a:r>
              <a:rPr lang="ar-SA" sz="1700" dirty="0" smtClean="0">
                <a:solidFill>
                  <a:srgbClr val="002060"/>
                </a:solidFill>
                <a:cs typeface="B Zar" pitchFamily="2" charset="-78"/>
              </a:rPr>
              <a:t>درخصوص عملکرد سال 1397 و سال هایی که قبلا پرونده عملکرد مودی موردنظر در سامانه سنیم حسابرسی شده نیز می بایست رسیدگی ها و حسابرسی ها براساس فرآیند های مربوط در سامانه مزبور انجام پذیرد.</a:t>
            </a:r>
            <a:endParaRPr lang="ar-SA" sz="1700" dirty="0">
              <a:solidFill>
                <a:srgbClr val="002060"/>
              </a:solidFill>
              <a:cs typeface="B Zar" pitchFamily="2" charset="-7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a:r>
              <a:rPr lang="fa-IR" sz="1600" b="1" u="sng" dirty="0" smtClean="0">
                <a:solidFill>
                  <a:srgbClr val="002060"/>
                </a:solidFill>
                <a:cs typeface="B Zar" pitchFamily="2" charset="-78"/>
              </a:rPr>
              <a:t>2ـ نحوه رسیدگی مالیاتی تراکنش های بانکی : </a:t>
            </a:r>
            <a:endParaRPr lang="en-US" sz="1600" b="1" u="sng" dirty="0" smtClean="0">
              <a:solidFill>
                <a:srgbClr val="002060"/>
              </a:solidFill>
              <a:cs typeface="B Zar" pitchFamily="2" charset="-78"/>
            </a:endParaRPr>
          </a:p>
          <a:p>
            <a:pPr algn="r" rtl="1"/>
            <a:endParaRPr lang="fa-IR" sz="1600" dirty="0" smtClean="0">
              <a:solidFill>
                <a:srgbClr val="002060"/>
              </a:solidFill>
              <a:cs typeface="B Zar" pitchFamily="2" charset="-78"/>
            </a:endParaRPr>
          </a:p>
          <a:p>
            <a:pPr algn="r" rtl="1"/>
            <a:endParaRPr lang="fa-IR" sz="16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615553"/>
          </a:xfrm>
          <a:prstGeom prst="rect">
            <a:avLst/>
          </a:prstGeom>
        </p:spPr>
        <p:txBody>
          <a:bodyPr wrap="square">
            <a:spAutoFit/>
          </a:bodyPr>
          <a:lstStyle/>
          <a:p>
            <a:pPr algn="r" rtl="1"/>
            <a:endParaRPr lang="ar-SA" sz="1700" dirty="0" smtClean="0">
              <a:solidFill>
                <a:srgbClr val="002060"/>
              </a:solidFill>
              <a:cs typeface="B Zar" pitchFamily="2" charset="-78"/>
            </a:endParaRPr>
          </a:p>
          <a:p>
            <a:pPr algn="r" rtl="1"/>
            <a:endParaRPr lang="ar-SA" sz="1700" dirty="0">
              <a:solidFill>
                <a:srgbClr val="002060"/>
              </a:solidFill>
              <a:cs typeface="B Zar" pitchFamily="2" charset="-78"/>
            </a:endParaRPr>
          </a:p>
        </p:txBody>
      </p:sp>
      <p:sp>
        <p:nvSpPr>
          <p:cNvPr id="13" name="Rectangle 12"/>
          <p:cNvSpPr/>
          <p:nvPr/>
        </p:nvSpPr>
        <p:spPr>
          <a:xfrm>
            <a:off x="152400" y="2286000"/>
            <a:ext cx="8839200" cy="3754874"/>
          </a:xfrm>
          <a:prstGeom prst="rect">
            <a:avLst/>
          </a:prstGeom>
        </p:spPr>
        <p:txBody>
          <a:bodyPr wrap="square">
            <a:spAutoFit/>
          </a:bodyPr>
          <a:lstStyle/>
          <a:p>
            <a:pPr algn="r" rtl="1"/>
            <a:r>
              <a:rPr lang="ar-SA" sz="1700" dirty="0" smtClean="0">
                <a:solidFill>
                  <a:srgbClr val="002060"/>
                </a:solidFill>
                <a:cs typeface="B Zar" pitchFamily="2" charset="-78"/>
              </a:rPr>
              <a:t>2- کلیه اطلاعات مربوط به تراکنش های بانکی که قبلا از طریق دفتر مبارزه با فرار مالیاتی و پولشویی ارسال شده است، جهت بررسی و انطباق با داده های موجود در سامانه های اطلاعات مالیاتی مجددا توسط دفتر مذکور پالایش، تلخیص و نتیجه اطلاعات پالایش شده حداکثر تا پایان خردادماه سال 1399 برای ادارات کل ذی ربط ارسال می شود.</a:t>
            </a:r>
          </a:p>
          <a:p>
            <a:pPr algn="r" rtl="1"/>
            <a:r>
              <a:rPr lang="ar-SA" sz="1700" dirty="0" smtClean="0">
                <a:solidFill>
                  <a:srgbClr val="002060"/>
                </a:solidFill>
                <a:cs typeface="B Zar" pitchFamily="2" charset="-78"/>
              </a:rPr>
              <a:t>3 -اطلاعات تراکنش های بانکی مشکوک توسط دفتر مبارزه با فرار مالیاتی و پولشویی باید حداقل یک ماه قبل از انقضای مهلت رسیدگی (مرور زمان موضوع ماده 157 قانون مالیاتهای مستقیم) در اختیار ادارات کل امور مالیاتی قرار گیرد.</a:t>
            </a:r>
            <a:br>
              <a:rPr lang="ar-SA" sz="1700" dirty="0" smtClean="0">
                <a:solidFill>
                  <a:srgbClr val="002060"/>
                </a:solidFill>
                <a:cs typeface="B Zar" pitchFamily="2" charset="-78"/>
              </a:rPr>
            </a:br>
            <a:r>
              <a:rPr lang="ar-SA" sz="1700" dirty="0" smtClean="0">
                <a:solidFill>
                  <a:srgbClr val="002060"/>
                </a:solidFill>
                <a:cs typeface="B Zar" pitchFamily="2" charset="-78"/>
              </a:rPr>
              <a:t>در صورت دریافت اطلاعات تراکنش های بانکی از سایر مراجع، مراتب را برای ثبت و نگهداری سوابق به دفتر مذکور اعلام نمایند.</a:t>
            </a:r>
          </a:p>
          <a:p>
            <a:pPr algn="r" rtl="1"/>
            <a:r>
              <a:rPr lang="ar-SA" sz="1700" dirty="0" smtClean="0">
                <a:solidFill>
                  <a:srgbClr val="002060"/>
                </a:solidFill>
                <a:cs typeface="B Zar" pitchFamily="2" charset="-78"/>
              </a:rPr>
              <a:t>بدیهی است این حکم مانع رسیدگی و حسابرسی مالیاتی اطلاعات واصله پس از مهلت مقرر (کمتر از یک ماهه فوق) توسط ادارات کل امور مالیاتی حسب مفاد این بخشنامه نخواهد بود و ادارات کل امور مالیاتی صرفا می بایست تاخیر در ارسال را به معاونت حقوقی و فنی مالیاتی گزارش نمایند.</a:t>
            </a:r>
          </a:p>
          <a:p>
            <a:pPr algn="r" rtl="1"/>
            <a:r>
              <a:rPr lang="ar-SA" sz="1700" dirty="0" smtClean="0">
                <a:solidFill>
                  <a:srgbClr val="002060"/>
                </a:solidFill>
                <a:cs typeface="B Zar" pitchFamily="2" charset="-78"/>
              </a:rPr>
              <a:t>4-در هر اداره کل متناسب با حجم اطلاعات دریافتی قابل رسیدگی طبق نظر کمیته موضوع بند یک فوق ، یک یا چندگروه رسیدگی ویژه زیر نظر یکی از روسای امور مالیاتی که در امر حسابرسی مالیاتی دارای تبحر، دانش و تجربه کافی باشند تشکیل و مشخصات مأموران مالیاتی مذکور به همراه رونوشتی از احکام صادره برای ایشان به  دفتر مبارزه با  فرار مالیاتی و پولشویی ارسال شود.</a:t>
            </a:r>
          </a:p>
          <a:p>
            <a:pPr algn="r" rtl="1"/>
            <a:r>
              <a:rPr lang="ar-SA" sz="1700" dirty="0" smtClean="0">
                <a:solidFill>
                  <a:srgbClr val="002060"/>
                </a:solidFill>
                <a:cs typeface="B Zar" pitchFamily="2" charset="-78"/>
              </a:rPr>
              <a:t>درخصوص عملکرد سال 1397 و سال هایی که قبلا پرونده عملکرد مودی موردنظر در سامانه سنیم حسابرسی شده نیز می بایست رسیدگی ها و حسابرسی ها براساس فرآیند های مربوط در سامانه مزبور انجام پذیرد.</a:t>
            </a:r>
            <a:endParaRPr lang="ar-SA" sz="1700" dirty="0">
              <a:solidFill>
                <a:srgbClr val="002060"/>
              </a:solidFill>
              <a:cs typeface="B Zar" pitchFamily="2" charset="-78"/>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a:r>
              <a:rPr lang="fa-IR" sz="1700" b="1" u="sng" dirty="0" smtClean="0">
                <a:solidFill>
                  <a:srgbClr val="002060"/>
                </a:solidFill>
                <a:cs typeface="B Zar" pitchFamily="2" charset="-78"/>
              </a:rPr>
              <a:t>2ـ نحوه رسیدگی مالیاتی تراکنش های بانکی : </a:t>
            </a:r>
            <a:endParaRPr lang="fa-IR" sz="1700" dirty="0" smtClean="0">
              <a:solidFill>
                <a:srgbClr val="002060"/>
              </a:solidFill>
              <a:cs typeface="B Zar" pitchFamily="2" charset="-78"/>
            </a:endParaRPr>
          </a:p>
          <a:p>
            <a:pPr algn="r" rtl="1"/>
            <a:r>
              <a:rPr lang="ar-SA" sz="1700" dirty="0" smtClean="0">
                <a:solidFill>
                  <a:srgbClr val="002060"/>
                </a:solidFill>
                <a:cs typeface="B Zar" pitchFamily="2" charset="-78"/>
              </a:rPr>
              <a:t>5-چنانچه تراکنش های بانکی واصله متعلق به اشخاص حقوقی دارای پرونده یا اشخاص حقیقی (صاحبان مشاغل) دارای یک پرونده در نظام مالیاتی باشند، بلافاصله و حداکثر ظرف مدت پنج روز کاری پس از دریافت اطلاعات تراکنش های بانکی حسب نظر کمیته موضوع بند یک فوق، در اختیار گروه رسیدگی ویژه قرار گیرد.</a:t>
            </a:r>
          </a:p>
          <a:p>
            <a:pPr algn="r" rtl="1"/>
            <a:r>
              <a:rPr lang="ar-SA" sz="1700" dirty="0" smtClean="0">
                <a:solidFill>
                  <a:srgbClr val="002060"/>
                </a:solidFill>
                <a:cs typeface="B Zar" pitchFamily="2" charset="-78"/>
              </a:rPr>
              <a:t>بدیهی است در راستای اجرای این بند چنانچه با بررسی های بعدی مشخص شود در اجرای مقررات ماده 100 قانون مالیات های مستقیم اطلاعات تراکنش های بانکی واصله اشخاص حقیقی (صاحبان مشاغل) مربوط به شغل یا محل دیگری است در اجرای مقررات قانونی می بایست پرونده جدیدی حسب مقررات تشکیل شود و اقدامات لازم صورت پذیرد.</a:t>
            </a:r>
          </a:p>
          <a:p>
            <a:pPr algn="r" rtl="1"/>
            <a:r>
              <a:rPr lang="ar-SA" sz="1700" dirty="0" smtClean="0">
                <a:solidFill>
                  <a:srgbClr val="002060"/>
                </a:solidFill>
                <a:cs typeface="B Zar" pitchFamily="2" charset="-78"/>
              </a:rPr>
              <a:t>6-چنانچه تراکنش های بانکی واصله، متعلق به شخص حقیقی بوده که دارای بیش از یک پرونده در نظام مالیاتی در یک اداره کل باشد، حداکثر ظرف مدت دو هفته پس از دریافت اطلاعات تراکنش های بانکی، با دعوت کتبی از صاحب یا صاحبان حساب، کمیته موضوع بند 1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صاحب یا صاحبان حساب رسیده باشد، حسب نظر کمیته مذکور در اختیار گروه رسیدگی ویژه قرار گیرد. چنانچه در اجرای این بند مودی از امضای فرم شماره یک استنکاف نمود، یا حداکثر ظرف مدت یک هفته از تاریخ ابلاغ دعوت نامه، به اداره امور مالیاتی مراجعه ننمود و یا به هر دلیلی امکان دسترسی به مودی فراهم نشد، مراتب در متن فرم شماره یک قید و به تایید کمیته خواهد رسید و سپس پرونده متشکله به ضمیمه اطلاعات تراکنش های بانکی، حسب نظر کمیته در اختیار گروه رسیدگی ویژه قرار گیرد.در راستای مفاد این بند در صورتی که مودی دارای پرونده در دو یا چند اداره کل باشد اقدامات فوق توسط اداره کلی که اطلاعات تراکنش های بانکی برای آن اداره کل ارسال شده است انجام می پذیرد.</a:t>
            </a:r>
          </a:p>
          <a:p>
            <a:pPr algn="r" rtl="1"/>
            <a:endParaRPr lang="fa-IR" sz="17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615553"/>
          </a:xfrm>
          <a:prstGeom prst="rect">
            <a:avLst/>
          </a:prstGeom>
        </p:spPr>
        <p:txBody>
          <a:bodyPr wrap="square">
            <a:spAutoFit/>
          </a:bodyPr>
          <a:lstStyle/>
          <a:p>
            <a:pPr algn="r" rtl="1"/>
            <a:endParaRPr lang="ar-SA" sz="1700" dirty="0" smtClean="0">
              <a:solidFill>
                <a:srgbClr val="002060"/>
              </a:solidFill>
              <a:cs typeface="B Zar" pitchFamily="2" charset="-78"/>
            </a:endParaRPr>
          </a:p>
          <a:p>
            <a:pPr algn="r" rtl="1"/>
            <a:endParaRPr lang="ar-SA" sz="1700" dirty="0">
              <a:solidFill>
                <a:srgbClr val="002060"/>
              </a:solidFill>
              <a:cs typeface="B Zar" pitchFamily="2" charset="-78"/>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a:r>
              <a:rPr lang="fa-IR" sz="1700" b="1" u="sng" dirty="0" smtClean="0">
                <a:solidFill>
                  <a:srgbClr val="002060"/>
                </a:solidFill>
                <a:cs typeface="B Zar" pitchFamily="2" charset="-78"/>
              </a:rPr>
              <a:t>2ـ نحوه رسیدگی مالیاتی تراکنش های بانکی : </a:t>
            </a:r>
            <a:endParaRPr lang="fa-IR" sz="1700" dirty="0" smtClean="0">
              <a:solidFill>
                <a:srgbClr val="002060"/>
              </a:solidFill>
              <a:cs typeface="B Zar" pitchFamily="2" charset="-78"/>
            </a:endParaRPr>
          </a:p>
          <a:p>
            <a:pPr algn="r" rtl="1"/>
            <a:r>
              <a:rPr lang="ar-SA" sz="1800" dirty="0" smtClean="0">
                <a:solidFill>
                  <a:srgbClr val="002060"/>
                </a:solidFill>
                <a:cs typeface="B Zar" pitchFamily="2" charset="-78"/>
              </a:rPr>
              <a:t>7-چنانچه تراکنش های بانکی واصله، متعلق به اشخاص حقیقی و حقوقی فاقد پرونده در نظام مالیاتی کشور باشد، ادارات امور مالیاتی می بایست حداکثر ظرف مدت دو هفته پس از دریافت اطلاعات تراکنش های بانکی، نسبت به انجام تحقیقات لازم و با دعوت از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نماید. متعاقبا تراکنش های بانکی واصله، طبق نظر کمیته در اختیار گروه رسیدگی ویژه قرار گیرد. در صورتی که اینگونه اشخاص در پاسخ به دعوت کتبی به عمل آمده، از مراجعه حضوری یا ارسال پاسخ کتبی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نظر کمیته، اطلاعات تراکنش های بانکی را در اختیار گروه رسیدگی ویژه قرار دهند.</a:t>
            </a:r>
          </a:p>
          <a:p>
            <a:pPr algn="r" rtl="1"/>
            <a:r>
              <a:rPr lang="ar-SA" sz="1800" dirty="0" smtClean="0">
                <a:solidFill>
                  <a:srgbClr val="002060"/>
                </a:solidFill>
                <a:cs typeface="B Zar" pitchFamily="2" charset="-78"/>
              </a:rPr>
              <a:t>8-چنانچه براساس ادعای اشخاص حقیقی، اطلاعات تراکنش بانکی واصله این اشخاص مربوط به شخص دیگری بوده و طرف مقابل نیز کتبا این موضوع را اعلام و مدارک،مستندات و دلایلی مبنی بر رد موضوع وجود نداشته باشد، می بایست در راستای مقررات قانونی اقدامات لازم درخصوص شخص جدید انجام پذیرد.</a:t>
            </a:r>
          </a:p>
          <a:p>
            <a:pPr algn="r" rtl="1"/>
            <a:endParaRPr lang="fa-IR" sz="17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615553"/>
          </a:xfrm>
          <a:prstGeom prst="rect">
            <a:avLst/>
          </a:prstGeom>
        </p:spPr>
        <p:txBody>
          <a:bodyPr wrap="square">
            <a:spAutoFit/>
          </a:bodyPr>
          <a:lstStyle/>
          <a:p>
            <a:pPr algn="r" rtl="1"/>
            <a:endParaRPr lang="ar-SA" sz="1700" dirty="0" smtClean="0">
              <a:solidFill>
                <a:srgbClr val="002060"/>
              </a:solidFill>
              <a:cs typeface="B Zar" pitchFamily="2" charset="-78"/>
            </a:endParaRPr>
          </a:p>
          <a:p>
            <a:pPr algn="r" rtl="1"/>
            <a:endParaRPr lang="ar-SA" sz="1700" dirty="0">
              <a:solidFill>
                <a:srgbClr val="002060"/>
              </a:solidFill>
              <a:cs typeface="B Zar" pitchFamily="2" charset="-78"/>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a:r>
              <a:rPr lang="fa-IR" sz="1700" b="1" u="sng" dirty="0" smtClean="0">
                <a:solidFill>
                  <a:srgbClr val="002060"/>
                </a:solidFill>
                <a:cs typeface="B Zar" pitchFamily="2" charset="-78"/>
              </a:rPr>
              <a:t>2ـ نحوه رسیدگی مالیاتی تراکنش های بانکی : </a:t>
            </a:r>
            <a:endParaRPr lang="fa-IR" sz="1700" dirty="0" smtClean="0">
              <a:solidFill>
                <a:srgbClr val="002060"/>
              </a:solidFill>
              <a:cs typeface="B Zar" pitchFamily="2" charset="-78"/>
            </a:endParaRPr>
          </a:p>
          <a:p>
            <a:pPr algn="r" rtl="1"/>
            <a:r>
              <a:rPr lang="ar-SA" sz="1800" b="1" dirty="0" smtClean="0">
                <a:solidFill>
                  <a:srgbClr val="002060"/>
                </a:solidFill>
                <a:cs typeface="B Zar" pitchFamily="2" charset="-78"/>
              </a:rPr>
              <a:t>نکات قابل توجه در رسیدگی به تراکنش های بانکی</a:t>
            </a:r>
            <a:endParaRPr lang="ar-SA" sz="1800" dirty="0" smtClean="0">
              <a:solidFill>
                <a:srgbClr val="002060"/>
              </a:solidFill>
              <a:cs typeface="B Zar" pitchFamily="2" charset="-78"/>
            </a:endParaRPr>
          </a:p>
          <a:p>
            <a:pPr algn="r" rtl="1"/>
            <a:r>
              <a:rPr lang="ar-SA" sz="1800" dirty="0" smtClean="0">
                <a:solidFill>
                  <a:srgbClr val="002060"/>
                </a:solidFill>
                <a:cs typeface="B Zar" pitchFamily="2" charset="-78"/>
              </a:rPr>
              <a:t>9-صرف نظر از پالایش های بعمل آمده در مراحل قبلی،گروه های رسیدگی موظف اند در رسیدگی های خود مبتنی بر قضاوت های حرفه ای و با استفاده از شواهد کافی و قابل اطمینان از جمله اقرار کتبی مودی، اخذ تاییدیه از طرف حساب و ردیابی تراکنش ها، سابقه مودی، جستجو در کلیه سامانه های اطلاعاتی در دسترس و مطابقت آنها، تجزیه و تحلیل اطلاعات و استفاده از سایر تکنیک های حسابرسی که در گزارش خود مستند می نمایند نسبت به طبقه بندی تراکنش های بانکی واصله به شرح زیر اقدام نمایند.</a:t>
            </a:r>
          </a:p>
          <a:p>
            <a:pPr algn="r" rtl="1"/>
            <a:r>
              <a:rPr lang="ar-SA" sz="1800" dirty="0" smtClean="0">
                <a:solidFill>
                  <a:srgbClr val="002060"/>
                </a:solidFill>
                <a:cs typeface="B Zar" pitchFamily="2" charset="-78"/>
              </a:rPr>
              <a:t>در اجرای این بند تطبیق نظیر به نظیر تراکنش ها با موارد ذیل موضوعیت نداشته و صرفا تطبیق کلی مبالغ کفایت دارد.</a:t>
            </a:r>
          </a:p>
          <a:p>
            <a:pPr algn="r" rtl="1"/>
            <a:r>
              <a:rPr lang="ar-SA" sz="1800" dirty="0" smtClean="0">
                <a:solidFill>
                  <a:srgbClr val="002060"/>
                </a:solidFill>
                <a:cs typeface="B Zar" pitchFamily="2" charset="-78"/>
              </a:rPr>
              <a:t>الف- تراکنش های بانکی که اساسا ماهیت درآمدی برای صاحب حساب ندارند از قبیل:</a:t>
            </a:r>
          </a:p>
          <a:p>
            <a:pPr algn="r" rtl="1"/>
            <a:r>
              <a:rPr lang="ar-SA" sz="1800" dirty="0" smtClean="0">
                <a:solidFill>
                  <a:srgbClr val="002060"/>
                </a:solidFill>
                <a:cs typeface="B Zar" pitchFamily="2" charset="-78"/>
              </a:rPr>
              <a:t>-تراکنش ها ی بانکی مربوط به اعضای هیات مدیره و سهامداران اشخاص حقوقی با تایید شخص حقوقی مورد نظر</a:t>
            </a:r>
          </a:p>
          <a:p>
            <a:pPr algn="r" rtl="1"/>
            <a:r>
              <a:rPr lang="ar-SA" sz="1800" dirty="0" smtClean="0">
                <a:solidFill>
                  <a:srgbClr val="002060"/>
                </a:solidFill>
                <a:cs typeface="B Zar" pitchFamily="2" charset="-78"/>
              </a:rPr>
              <a:t>-دریافتی و پرداختی مرتبط به حق شارژ</a:t>
            </a:r>
          </a:p>
          <a:p>
            <a:pPr algn="r" rtl="1"/>
            <a:r>
              <a:rPr lang="ar-SA" sz="1800" dirty="0" smtClean="0">
                <a:solidFill>
                  <a:srgbClr val="002060"/>
                </a:solidFill>
                <a:cs typeface="B Zar" pitchFamily="2" charset="-78"/>
              </a:rPr>
              <a:t>-دریافتی و پرداختی به حساب بستگان (در صورتی که ماهیت درآمدی آن توسط اداره امور مالیاتی اثبات نشود)</a:t>
            </a:r>
          </a:p>
          <a:p>
            <a:pPr algn="r" rtl="1"/>
            <a:r>
              <a:rPr lang="ar-SA" sz="1800" dirty="0" smtClean="0">
                <a:solidFill>
                  <a:srgbClr val="002060"/>
                </a:solidFill>
                <a:cs typeface="B Zar" pitchFamily="2" charset="-78"/>
              </a:rPr>
              <a:t>-تسهیلات بانکی دریافتی</a:t>
            </a:r>
          </a:p>
          <a:p>
            <a:pPr algn="r" rtl="1"/>
            <a:r>
              <a:rPr lang="ar-SA" sz="1800" dirty="0" smtClean="0">
                <a:solidFill>
                  <a:srgbClr val="002060"/>
                </a:solidFill>
                <a:cs typeface="B Zar" pitchFamily="2" charset="-78"/>
              </a:rPr>
              <a:t>-انتقالی بین حسابهای شخص</a:t>
            </a:r>
          </a:p>
          <a:p>
            <a:pPr algn="r" rtl="1"/>
            <a:r>
              <a:rPr lang="ar-SA" sz="1800" dirty="0" smtClean="0">
                <a:solidFill>
                  <a:srgbClr val="002060"/>
                </a:solidFill>
                <a:cs typeface="B Zar" pitchFamily="2" charset="-78"/>
              </a:rPr>
              <a:t>-</a:t>
            </a:r>
            <a:endParaRPr lang="fa-IR" sz="17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615553"/>
          </a:xfrm>
          <a:prstGeom prst="rect">
            <a:avLst/>
          </a:prstGeom>
        </p:spPr>
        <p:txBody>
          <a:bodyPr wrap="square">
            <a:spAutoFit/>
          </a:bodyPr>
          <a:lstStyle/>
          <a:p>
            <a:pPr algn="r" rtl="1"/>
            <a:endParaRPr lang="ar-SA" sz="1700" dirty="0" smtClean="0">
              <a:solidFill>
                <a:srgbClr val="002060"/>
              </a:solidFill>
              <a:cs typeface="B Zar" pitchFamily="2" charset="-78"/>
            </a:endParaRPr>
          </a:p>
          <a:p>
            <a:pPr algn="r" rtl="1"/>
            <a:endParaRPr lang="ar-SA" sz="1700" dirty="0">
              <a:solidFill>
                <a:srgbClr val="002060"/>
              </a:solidFill>
              <a:cs typeface="B Zar" pitchFamily="2"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152400" y="1905000"/>
            <a:ext cx="8839200" cy="4495800"/>
          </a:xfrm>
        </p:spPr>
        <p:txBody>
          <a:bodyPr>
            <a:noAutofit/>
          </a:bodyPr>
          <a:lstStyle/>
          <a:p>
            <a:pPr algn="r"/>
            <a:r>
              <a:rPr lang="fa-IR" sz="2000" b="1" u="sng" dirty="0" smtClean="0">
                <a:solidFill>
                  <a:srgbClr val="002060"/>
                </a:solidFill>
                <a:cs typeface="B Zar" pitchFamily="2" charset="-78"/>
              </a:rPr>
              <a:t>1ـ تاریخچه رسیدگی مالیاتی تراکنش های بانکی : </a:t>
            </a:r>
          </a:p>
          <a:p>
            <a:pPr algn="r"/>
            <a:r>
              <a:rPr lang="fa-IR" sz="1800" dirty="0" smtClean="0">
                <a:solidFill>
                  <a:srgbClr val="002060"/>
                </a:solidFill>
                <a:cs typeface="B Zar" pitchFamily="2" charset="-78"/>
              </a:rPr>
              <a:t>بر اساس ماده مذکور، اطلاعات مورد نظر سازمان امور مالیاتی در ۵ طبقه تقسیم می‌شود: اطلاعات هویتی، معاملاتی، مالی و اعتباری، اموال و املاک و سایر اطلاعات. همچنین در تبصره ۵ این ماده آمده است: «ترتیبات اجرای احکام این ماده و نحوه دسترسی برخط، تعیین حد آستانه (تعیین حداقل رقم اطلاعات)، دریافت و ارسال اطلاعات و مهلت آن با حفظ محرمانه بودن آن از اشخاص مذکور به‌موجب آیین‌نامه‌ای است که ظرف مدت شش ماه از تاریخ تصویب این قانون با پیشنهاد سازمان امور مالیاتی کشور و مشارکت بانک مرکزی جمهوری اسلامی ایران تهیه می‌شود و به‌تصویب وزیران امور اقتصادی و دارایی و دادگستری می‌رسد.»</a:t>
            </a:r>
          </a:p>
          <a:p>
            <a:pPr algn="r"/>
            <a:r>
              <a:rPr lang="fa-IR" sz="1800" dirty="0" smtClean="0">
                <a:solidFill>
                  <a:srgbClr val="002060"/>
                </a:solidFill>
                <a:cs typeface="B Zar" pitchFamily="2" charset="-78"/>
              </a:rPr>
              <a:t>در تاریخ ۲۹ دی‌ماه سال ۱۳۹۵ آیین‌نامه اجرایی تبصره فوق ابلاغ شد. در این آیین‌نامه برای انواع اطلاعات حد آستانه‌ای تعریف شد، از جمله مبلغ پنج میلیارد ریال و بیشتر، برای جمع گردش بدهکار یا بستانکار کلیه حساب‌های بانکی اشخاص در طی یک سال شمسی! و از همین جا بود که دردسر شروع شد. شاید وزارت اقتصاد و سازمان امور مالیاتی در زمان ابلاغ این آیین‌نامه، مقیاس دقیقی برای تعیین حد آستانه نداشتند، یا بررسی میدانی دقیقی صورت نگرفته بود، زیرا که این عدد حجم بسیار زیادی از حساب‌های اشخاص را شامل می‌شود و شاید حداقل برای شروع این فرآیند، هزینه بررسی آن برای سازمان بیشتر از فایده آن می‌شد. مشکل درست شده بود و حتی دستورالعمل‌های شماره ۵۰۵/ ۹۵/ ۲۰۰ و ۵۰۵/ ۹۶/ ۲۰۰ تاریخ‌های ۰۲/ ۰۴/ ۱۳۹۵ و ۲۴/ ۰۲/ ۱۳۹۶ سازمان در مورد «نحوه بررسی و رسیدگی به تراکنش‌های بانکی مشکوک» کمکی به این مشکل نکرد. برای تعداد زیادی از اشخاص حقیقی از جمله اعضای هیات‌مدیره شرکت‌ها و کارمندان برگه‌های تشخیص چند میلیونی یا میلیاردی صادر شد. </a:t>
            </a:r>
            <a:endParaRPr lang="fa-IR" sz="1800" b="1" dirty="0" smtClean="0">
              <a:solidFill>
                <a:srgbClr val="002060"/>
              </a:solidFill>
              <a:cs typeface="B Zar" pitchFamily="2" charset="-78"/>
            </a:endParaRPr>
          </a:p>
          <a:p>
            <a:pPr algn="r"/>
            <a:r>
              <a:rPr lang="fa-IR" sz="2800" b="1" dirty="0" smtClean="0">
                <a:solidFill>
                  <a:srgbClr val="002060"/>
                </a:solidFill>
                <a:cs typeface="B Zar" pitchFamily="2" charset="-78"/>
              </a:rPr>
              <a:t> </a:t>
            </a:r>
            <a:endParaRPr lang="en-US" sz="2800" b="1" dirty="0" smtClean="0">
              <a:solidFill>
                <a:srgbClr val="002060"/>
              </a:solidFill>
              <a:cs typeface="B Zar" pitchFamily="2" charset="-78"/>
            </a:endParaRPr>
          </a:p>
          <a:p>
            <a:pPr algn="r"/>
            <a:endParaRPr lang="fa-IR" sz="2800" b="1" dirty="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a:r>
              <a:rPr lang="fa-IR" sz="1600" b="1" u="sng" dirty="0" smtClean="0">
                <a:solidFill>
                  <a:srgbClr val="002060"/>
                </a:solidFill>
                <a:cs typeface="B Zar" pitchFamily="2" charset="-78"/>
              </a:rPr>
              <a:t>2ـ نحوه رسیدگی مالیاتی تراکنش های بانکی : </a:t>
            </a:r>
            <a:endParaRPr lang="fa-IR" sz="1600" dirty="0" smtClean="0">
              <a:solidFill>
                <a:srgbClr val="002060"/>
              </a:solidFill>
              <a:cs typeface="B Zar" pitchFamily="2" charset="-78"/>
            </a:endParaRPr>
          </a:p>
          <a:p>
            <a:pPr algn="r" rtl="1"/>
            <a:r>
              <a:rPr lang="ar-SA" sz="1600" dirty="0" smtClean="0">
                <a:solidFill>
                  <a:srgbClr val="002060"/>
                </a:solidFill>
                <a:cs typeface="B Zar" pitchFamily="2" charset="-78"/>
              </a:rPr>
              <a:t>-انتقال بین حسابهای شرکا در مشاغل مشارکتی</a:t>
            </a:r>
          </a:p>
          <a:p>
            <a:pPr algn="r" rtl="1"/>
            <a:r>
              <a:rPr lang="ar-SA" sz="1600" dirty="0" smtClean="0">
                <a:solidFill>
                  <a:srgbClr val="002060"/>
                </a:solidFill>
                <a:cs typeface="B Zar" pitchFamily="2" charset="-78"/>
              </a:rPr>
              <a:t>- تنخواه های واریزی به حساب اشخاص توسط کارفرما با تایید کارفرمای ذی ربط.</a:t>
            </a:r>
          </a:p>
          <a:p>
            <a:pPr algn="r" rtl="1"/>
            <a:r>
              <a:rPr lang="ar-SA" sz="1600" dirty="0" smtClean="0">
                <a:solidFill>
                  <a:srgbClr val="002060"/>
                </a:solidFill>
                <a:cs typeface="B Zar" pitchFamily="2" charset="-78"/>
              </a:rPr>
              <a:t>-دریافت ها و پرداخت های سهامداران و اعضای هیات مدیره اشخاص حقوقی که طرف مقابل آن در دفاتر شخص حقوقی در </a:t>
            </a:r>
            <a:r>
              <a:rPr lang="ar-SA" sz="1600" b="1" dirty="0" smtClean="0">
                <a:solidFill>
                  <a:srgbClr val="002060"/>
                </a:solidFill>
                <a:cs typeface="B Zar" pitchFamily="2" charset="-78"/>
              </a:rPr>
              <a:t> </a:t>
            </a:r>
            <a:r>
              <a:rPr lang="ar-SA" sz="1600" dirty="0" smtClean="0">
                <a:solidFill>
                  <a:srgbClr val="002060"/>
                </a:solidFill>
                <a:cs typeface="B Zar" pitchFamily="2" charset="-78"/>
              </a:rPr>
              <a:t>حسابهای دریافتنی و پرداختنی ( جاری شرکا) منظور شده است.</a:t>
            </a:r>
          </a:p>
          <a:p>
            <a:pPr algn="r" rtl="1"/>
            <a:r>
              <a:rPr lang="ar-SA" sz="1600" dirty="0" smtClean="0">
                <a:solidFill>
                  <a:srgbClr val="002060"/>
                </a:solidFill>
                <a:cs typeface="B Zar" pitchFamily="2" charset="-78"/>
              </a:rPr>
              <a:t>-قرض و ودیعه دریافتی و پرداختی</a:t>
            </a:r>
          </a:p>
          <a:p>
            <a:pPr algn="r" rtl="1"/>
            <a:r>
              <a:rPr lang="ar-SA" sz="1600" dirty="0" smtClean="0">
                <a:solidFill>
                  <a:srgbClr val="002060"/>
                </a:solidFill>
                <a:cs typeface="B Zar" pitchFamily="2" charset="-78"/>
              </a:rPr>
              <a:t>- وجوه دریافتی ناشی از جبران خسارت</a:t>
            </a:r>
          </a:p>
          <a:p>
            <a:pPr algn="r" rtl="1"/>
            <a:r>
              <a:rPr lang="ar-SA" sz="1600" dirty="0" smtClean="0">
                <a:solidFill>
                  <a:srgbClr val="002060"/>
                </a:solidFill>
                <a:cs typeface="B Zar" pitchFamily="2" charset="-78"/>
              </a:rPr>
              <a:t>-انتقالی بین حساب های بانکی اشخاص در صورتی که مربوط به درآمد نباشد</a:t>
            </a:r>
          </a:p>
          <a:p>
            <a:pPr algn="r" rtl="1"/>
            <a:r>
              <a:rPr lang="ar-SA" sz="1600" dirty="0" smtClean="0">
                <a:solidFill>
                  <a:srgbClr val="002060"/>
                </a:solidFill>
                <a:cs typeface="B Zar" pitchFamily="2" charset="-78"/>
              </a:rPr>
              <a:t>-مبالغ دریافتی و پرداختی اشخاص به عنوان واسط باتوجه به فضای کسب و کار اشخاص حقیقی (در صورتی که ماهیت درآمدی آن توسط اداره امور مالیاتی اثبات نشود)</a:t>
            </a:r>
          </a:p>
          <a:p>
            <a:pPr algn="r" rtl="1"/>
            <a:r>
              <a:rPr lang="ar-SA" sz="1600" dirty="0" smtClean="0">
                <a:solidFill>
                  <a:srgbClr val="002060"/>
                </a:solidFill>
                <a:cs typeface="B Zar" pitchFamily="2" charset="-78"/>
              </a:rPr>
              <a:t> ب- تراکنش های بانکی که ماهیت درآمدی دارند لیکن با رعایت مقررات از پرداخت مالیات معاف یا مشمول  مالیات مقطوع یا نرخ صفر و یا مالیات آن کسر در منبع بوده باشد.</a:t>
            </a:r>
          </a:p>
          <a:p>
            <a:pPr algn="r" rtl="1"/>
            <a:r>
              <a:rPr lang="ar-SA" sz="1600" dirty="0" smtClean="0">
                <a:solidFill>
                  <a:srgbClr val="002060"/>
                </a:solidFill>
                <a:cs typeface="B Zar" pitchFamily="2" charset="-78"/>
              </a:rPr>
              <a:t>در راستای اجرای این بند صرف عدم همخوانی ریال به ریال مبالغ نمی تواند مبنای عدم پذیرش اظهارات مکتوب مودی درخصوص فعالیت های مذکور باشد.</a:t>
            </a:r>
          </a:p>
          <a:p>
            <a:pPr algn="r" rtl="1"/>
            <a:r>
              <a:rPr lang="ar-SA" sz="1600" dirty="0" smtClean="0">
                <a:solidFill>
                  <a:srgbClr val="002060"/>
                </a:solidFill>
                <a:cs typeface="B Zar" pitchFamily="2" charset="-78"/>
              </a:rPr>
              <a:t>پ- تراکنش های بانکی که ماهیت درآمدی دارند لیکن قبلا در محاسبه مالیات منظور شده است.</a:t>
            </a:r>
          </a:p>
          <a:p>
            <a:pPr algn="r" rtl="1"/>
            <a:r>
              <a:rPr lang="ar-SA" sz="1600" dirty="0" smtClean="0">
                <a:solidFill>
                  <a:srgbClr val="002060"/>
                </a:solidFill>
                <a:cs typeface="B Zar" pitchFamily="2" charset="-78"/>
              </a:rPr>
              <a:t>ت-  تراکنش های بانکی که در طبقات الف ، ب و پ فوق قرار نمی گیرند، حسب سایر بندهای این بخشنامه رسیدگی گردد.</a:t>
            </a:r>
          </a:p>
          <a:p>
            <a:pPr algn="r" rtl="1"/>
            <a:endParaRPr lang="fa-IR" sz="16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615553"/>
          </a:xfrm>
          <a:prstGeom prst="rect">
            <a:avLst/>
          </a:prstGeom>
        </p:spPr>
        <p:txBody>
          <a:bodyPr wrap="square">
            <a:spAutoFit/>
          </a:bodyPr>
          <a:lstStyle/>
          <a:p>
            <a:pPr algn="r" rtl="1"/>
            <a:endParaRPr lang="ar-SA" sz="1700" dirty="0" smtClean="0">
              <a:solidFill>
                <a:srgbClr val="002060"/>
              </a:solidFill>
              <a:cs typeface="B Zar" pitchFamily="2" charset="-78"/>
            </a:endParaRPr>
          </a:p>
          <a:p>
            <a:pPr algn="r" rtl="1"/>
            <a:endParaRPr lang="ar-SA" sz="1700" dirty="0">
              <a:solidFill>
                <a:srgbClr val="002060"/>
              </a:solidFill>
              <a:cs typeface="B Zar" pitchFamily="2" charset="-78"/>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a:r>
              <a:rPr lang="fa-IR" sz="1800" b="1" u="sng" dirty="0" smtClean="0">
                <a:solidFill>
                  <a:srgbClr val="002060"/>
                </a:solidFill>
                <a:cs typeface="B Zar" pitchFamily="2" charset="-78"/>
              </a:rPr>
              <a:t>2ـ نحوه رسیدگی مالیاتی تراکنش های بانکی : </a:t>
            </a:r>
            <a:endParaRPr lang="fa-IR" sz="1800" dirty="0" smtClean="0">
              <a:solidFill>
                <a:srgbClr val="002060"/>
              </a:solidFill>
              <a:cs typeface="B Zar" pitchFamily="2" charset="-78"/>
            </a:endParaRPr>
          </a:p>
          <a:p>
            <a:pPr algn="r" rtl="1"/>
            <a:r>
              <a:rPr lang="ar-SA" sz="1800" b="1" dirty="0" smtClean="0">
                <a:solidFill>
                  <a:srgbClr val="002060"/>
                </a:solidFill>
                <a:cs typeface="B Zar" pitchFamily="2" charset="-78"/>
              </a:rPr>
              <a:t>سایر نکات قابل توجه در رسیدگی به تراکنش های بانکی:</a:t>
            </a:r>
            <a:endParaRPr lang="ar-SA" sz="1800" dirty="0" smtClean="0">
              <a:solidFill>
                <a:srgbClr val="002060"/>
              </a:solidFill>
              <a:cs typeface="B Zar" pitchFamily="2" charset="-78"/>
            </a:endParaRPr>
          </a:p>
          <a:p>
            <a:pPr algn="r" rtl="1"/>
            <a:r>
              <a:rPr lang="ar-SA" sz="1800" dirty="0" smtClean="0">
                <a:solidFill>
                  <a:srgbClr val="002060"/>
                </a:solidFill>
                <a:cs typeface="B Zar" pitchFamily="2" charset="-78"/>
              </a:rPr>
              <a:t>12-با توجه به اینکه اطلاعات واصله مربوط به تراکنش های بانکی در قالب اطلاعات پولی بوده و این امر می تواند موید وجود فعالیت مالی باشد لکن لزوما میزان فعالیت های مالی با فعالیت های پولی مودیان یکسان </a:t>
            </a:r>
            <a:r>
              <a:rPr lang="ar-SA" sz="1800" dirty="0" smtClean="0">
                <a:solidFill>
                  <a:srgbClr val="002060"/>
                </a:solidFill>
                <a:cs typeface="B Zar" pitchFamily="2" charset="-78"/>
              </a:rPr>
              <a:t>نمی</a:t>
            </a:r>
            <a:r>
              <a:rPr lang="fa-IR" sz="1800" smtClean="0">
                <a:solidFill>
                  <a:srgbClr val="002060"/>
                </a:solidFill>
                <a:cs typeface="B Zar" pitchFamily="2" charset="-78"/>
              </a:rPr>
              <a:t> </a:t>
            </a:r>
            <a:r>
              <a:rPr lang="ar-SA" sz="1800" smtClean="0">
                <a:solidFill>
                  <a:srgbClr val="002060"/>
                </a:solidFill>
                <a:cs typeface="B Zar" pitchFamily="2" charset="-78"/>
              </a:rPr>
              <a:t>باشد</a:t>
            </a:r>
            <a:r>
              <a:rPr lang="ar-SA" sz="1800" dirty="0" smtClean="0">
                <a:solidFill>
                  <a:srgbClr val="002060"/>
                </a:solidFill>
                <a:cs typeface="B Zar" pitchFamily="2" charset="-78"/>
              </a:rPr>
              <a:t>، بنابراین می بایست در نظر داشت که کلیه اقلام وارده به حسابهای بانکی مودیان دلیلی بر وجود درآمد نبوده و این امر می بایست با توجه به ماهیت فعالیت</a:t>
            </a:r>
          </a:p>
          <a:p>
            <a:pPr algn="r" rtl="1"/>
            <a:r>
              <a:rPr lang="ar-SA" sz="1800" dirty="0" smtClean="0">
                <a:solidFill>
                  <a:srgbClr val="002060"/>
                </a:solidFill>
                <a:cs typeface="B Zar" pitchFamily="2" charset="-78"/>
              </a:rPr>
              <a:t>مودیان و واقعیت امر مد نظر گروه رسیدگی قرار گیرد.</a:t>
            </a:r>
          </a:p>
          <a:p>
            <a:pPr algn="r" rtl="1"/>
            <a:r>
              <a:rPr lang="ar-SA" sz="1800" dirty="0" smtClean="0">
                <a:solidFill>
                  <a:srgbClr val="002060"/>
                </a:solidFill>
                <a:cs typeface="B Zar" pitchFamily="2" charset="-78"/>
              </a:rPr>
              <a:t>13-چنانچه به هر نحو تراکنش های بانکی ارسالی در حسابرسی های قبلی در اختیار ادارات امور مالیاتی قرار گرفته باشد اعم از اینکه شماره حساب های مربوطه در صورت مجلس های موضوع مواد 97 و 229 قانون مالیات های مستقیم درج شده یا در رسیدگی های قبلی اسناد و مدارک آن توسط مودی ارائه شده یا گردش حسابهای بانکی در دفاتر قانونی مودی ثبت شده باشد و همچنین در مواردی که ادارات امور مالیاتی در رسیدگی های قبلی از گردش حساب های مربوط اطلاع داشته باشند، حسابرسی مجدد تراکنش ها و یا حساب های بانکی مذکور موضوعیت نخواهد داشت.</a:t>
            </a:r>
          </a:p>
          <a:p>
            <a:pPr algn="r" rtl="1"/>
            <a:r>
              <a:rPr lang="ar-SA" sz="1800" dirty="0" smtClean="0">
                <a:solidFill>
                  <a:srgbClr val="002060"/>
                </a:solidFill>
                <a:cs typeface="B Zar" pitchFamily="2" charset="-78"/>
              </a:rPr>
              <a:t>14-در صورتی که بخشی از اطلاعات ومدارک واصله یا بدست آمده مورد ابهام در پذیرش آنها از سوی گروه رسیدگی قرارگیرد اتخاذ تصمیم درقبول یا رد مدارک به کمیته موضوع بند یک این بخشنامه  واگذار می شود و نظر کمیته ملاک عمل گروه رسیدگی خواهد بود</a:t>
            </a:r>
            <a:r>
              <a:rPr lang="ar-SA" sz="1800" b="1" dirty="0" smtClean="0">
                <a:solidFill>
                  <a:srgbClr val="002060"/>
                </a:solidFill>
                <a:cs typeface="B Zar" pitchFamily="2" charset="-78"/>
              </a:rPr>
              <a:t>.</a:t>
            </a:r>
            <a:endParaRPr lang="ar-SA" sz="1800" dirty="0" smtClean="0">
              <a:solidFill>
                <a:srgbClr val="002060"/>
              </a:solidFill>
              <a:cs typeface="B Zar" pitchFamily="2" charset="-78"/>
            </a:endParaRPr>
          </a:p>
          <a:p>
            <a:pPr algn="r" rtl="1"/>
            <a:endParaRPr lang="fa-IR" sz="18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615553"/>
          </a:xfrm>
          <a:prstGeom prst="rect">
            <a:avLst/>
          </a:prstGeom>
        </p:spPr>
        <p:txBody>
          <a:bodyPr wrap="square">
            <a:spAutoFit/>
          </a:bodyPr>
          <a:lstStyle/>
          <a:p>
            <a:pPr algn="r" rtl="1"/>
            <a:endParaRPr lang="ar-SA" sz="1700" dirty="0" smtClean="0">
              <a:solidFill>
                <a:srgbClr val="002060"/>
              </a:solidFill>
              <a:cs typeface="B Zar" pitchFamily="2" charset="-78"/>
            </a:endParaRPr>
          </a:p>
          <a:p>
            <a:pPr algn="r" rtl="1"/>
            <a:endParaRPr lang="ar-SA" sz="1700" dirty="0">
              <a:solidFill>
                <a:srgbClr val="002060"/>
              </a:solidFill>
              <a:cs typeface="B Zar" pitchFamily="2" charset="-78"/>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a:r>
              <a:rPr lang="fa-IR" sz="1800" b="1" u="sng" dirty="0" smtClean="0">
                <a:solidFill>
                  <a:srgbClr val="002060"/>
                </a:solidFill>
                <a:cs typeface="B Zar" pitchFamily="2" charset="-78"/>
              </a:rPr>
              <a:t>2ـ نحوه رسیدگی مالیاتی تراکنش های بانکی : </a:t>
            </a:r>
            <a:endParaRPr lang="fa-IR" sz="1800" dirty="0" smtClean="0">
              <a:solidFill>
                <a:srgbClr val="002060"/>
              </a:solidFill>
              <a:cs typeface="B Zar" pitchFamily="2" charset="-78"/>
            </a:endParaRPr>
          </a:p>
          <a:p>
            <a:pPr algn="r" rtl="1"/>
            <a:r>
              <a:rPr lang="ar-SA" sz="1800" dirty="0" smtClean="0">
                <a:solidFill>
                  <a:srgbClr val="002060"/>
                </a:solidFill>
                <a:cs typeface="B Zar" pitchFamily="2" charset="-78"/>
              </a:rPr>
              <a:t>15- گروه رسیدگی کننده به اطلاعات تراکنش های بانکی واصله، علاوه بر رسیدگی در چارچوب قانون مالیاتهای مستقیم و مطالبه مالیات و جرایم متعلقه، موظفند با رعایت فراخوان های ثبت نام در نظام مالیات بر ارزش افزوده و در چارچوب قانون مالیات بر ارزش افزوده، به صورت همزمان رسیدگی های لازم را به عمل آورده و حسب مورد برابر مقررات نسبت به مطالبه مالیات و عوارض متعلقه نیز اقدام نمایند.</a:t>
            </a:r>
          </a:p>
          <a:p>
            <a:pPr algn="r" rtl="1"/>
            <a:r>
              <a:rPr lang="ar-SA" sz="1800" dirty="0" smtClean="0">
                <a:solidFill>
                  <a:srgbClr val="002060"/>
                </a:solidFill>
                <a:cs typeface="B Zar" pitchFamily="2" charset="-78"/>
              </a:rPr>
              <a:t>16-درصورتی که اشخاص حقیقی هیچگونه اطلاعاتی اعم از مستند و یا دلایل و قرائن، نسبت به حساب 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algn="r" rtl="1"/>
            <a:r>
              <a:rPr lang="ar-SA" sz="1800" dirty="0" smtClean="0">
                <a:solidFill>
                  <a:srgbClr val="002060"/>
                </a:solidFill>
                <a:cs typeface="B Zar" pitchFamily="2" charset="-78"/>
              </a:rPr>
              <a:t>17- برای عملکرد سال 1397 و قبل از آن در صورتی که با بررسی تراکنش های بانکی واصله با رعایت مفاد این بخشنامه، درآمد کتمان شده ای برای مودی متصور باشد، برای تعیین درآمد مشمول مالیات از ضرایب مالیاتی متناسب با فعالیت مودی و مرتبط به سال مالیاتی مربوط مندرج در دفترچه ضرایب مالیاتی موضوع ماده (154) قانون مالیاتهای مستقیم مصوب1380/11/27  آن استفاده شود . بدیهی است در صورتی که برای تعیین درآمد مشمول مذکور در دفترچه ضرایب سال عملکرد مربوط ضریبی تعیین نشده باشد از طریق تبصره (3) ماده (154) قانون مذکور اقدام لازم صورت پذیرد.در اجرای مقررات این بند جریمه موضوع ماده 192 قانون مالیات های مستقیم از درآمدهای کتمان شده حسب مقررات قابل مطالبه می باشد.</a:t>
            </a:r>
          </a:p>
          <a:p>
            <a:pPr algn="r" rtl="1"/>
            <a:endParaRPr lang="fa-IR" sz="18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615553"/>
          </a:xfrm>
          <a:prstGeom prst="rect">
            <a:avLst/>
          </a:prstGeom>
        </p:spPr>
        <p:txBody>
          <a:bodyPr wrap="square">
            <a:spAutoFit/>
          </a:bodyPr>
          <a:lstStyle/>
          <a:p>
            <a:pPr algn="r" rtl="1"/>
            <a:endParaRPr lang="ar-SA" sz="1700" dirty="0" smtClean="0">
              <a:solidFill>
                <a:srgbClr val="002060"/>
              </a:solidFill>
              <a:cs typeface="B Zar" pitchFamily="2" charset="-78"/>
            </a:endParaRPr>
          </a:p>
          <a:p>
            <a:pPr algn="r" rtl="1"/>
            <a:endParaRPr lang="ar-SA" sz="1700" dirty="0">
              <a:solidFill>
                <a:srgbClr val="002060"/>
              </a:solidFill>
              <a:cs typeface="B Zar" pitchFamily="2" charset="-78"/>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a:r>
              <a:rPr lang="fa-IR" sz="1700" b="1" u="sng" dirty="0" smtClean="0">
                <a:solidFill>
                  <a:srgbClr val="002060"/>
                </a:solidFill>
                <a:cs typeface="B Zar" pitchFamily="2" charset="-78"/>
              </a:rPr>
              <a:t>2ـ نحوه رسیدگی مالیاتی تراکنش های بانکی : </a:t>
            </a:r>
            <a:endParaRPr lang="fa-IR" sz="1700" dirty="0" smtClean="0">
              <a:solidFill>
                <a:srgbClr val="002060"/>
              </a:solidFill>
              <a:cs typeface="B Zar" pitchFamily="2" charset="-78"/>
            </a:endParaRPr>
          </a:p>
          <a:p>
            <a:pPr algn="r" rtl="1"/>
            <a:r>
              <a:rPr lang="ar-SA" sz="1700" dirty="0">
                <a:solidFill>
                  <a:srgbClr val="002060"/>
                </a:solidFill>
                <a:cs typeface="B Zar" panose="00000400000000000000" pitchFamily="2" charset="-78"/>
              </a:rPr>
              <a:t>18-در راستای سیاست های اصولی سازمان مبنی بر تعامل با مودیان مالیاتی و رعایت اصل اعتماد به منظور ارتقای فرهنگ خود اظهاری مالیاتی و با توجه به اینکه اطلاعات حساب های بانکی فی نفسه موید در آمد اشخاص نمی باشد ، کلیه ادارات امور مالیاتی در فرآیند حسابرسی مالیاتی تراکنش های بانکی مشکوک برای جمع آوری اسناد و مدارک و ارائه توضیحات لازم توسط مودیان مالیاتی، مهلت کافی و مورد نیاز را در نظر بگیرند. بدیهی است در اجرای مفاد این بند یکی از مهمترین اسناد و مدارک برای تعیین درآمد مشمول مالیات، اظهارات مکتوب مودیان در خصوص تراکنش های بانکی می باشد. بنابراین در مواردی که مودی در اظهار مکتوب خود ماهیت هر یک از تراکنش های بانکی سال 1397 و قبل از آن را اعلام نماید، در صورتی که اسناد و مدارک مثبته ای دال بر خلاف اظهارات مودی بدست نیاید، ملاک و مبنای رسیدگی ادارات امور  مالیاتی قرار می گیرد. چنانچه متعاقبا اسناد و مدارک مثبته ای دال بر فعالیت های اقتصادی مودی که بر خلاف اظهارات وی می باشد ، بدست آید و این اسناد و مدارک ملاک مطالبه مالیات و جرائم  متعلقه با رعایت مقررات قرار گیرد، با عنایت به مفاد ماده 191 قانون مالیات های مستقیم جرائم مالیاتی آن قابل بخشودگی نیست.</a:t>
            </a:r>
          </a:p>
          <a:p>
            <a:pPr algn="r" rtl="1"/>
            <a:r>
              <a:rPr lang="ar-SA" sz="1700" dirty="0">
                <a:solidFill>
                  <a:srgbClr val="002060"/>
                </a:solidFill>
                <a:cs typeface="B Zar" panose="00000400000000000000" pitchFamily="2" charset="-78"/>
              </a:rPr>
              <a:t>19- در اجرای مقررات ماده 237 قانون مالیات های مستقیم مصوب اسفند ماه 1366 و اصلاحیه های بعدی ، ادارات امور مالیاتی موظفند در صورت استعلام مودی  در خصوص نحوه تشخیص یا محاسبه مالیات، تصویر گزارش نهایی و جزییات گزارشی که مبنای صدور برگ تشخیص قرار گرفته است را  به مودی تسلیم نماید و هرگونه توضیحی در این خصوص بخواهد به او بدهند. همچنین با اتخاذ ملاک از مقررات مذکور در این بند، ادارات امور مالیاتی مکلفند در  صورت درخواست کتبی  مودی، لوح فشرده یا تصویر تراکنش های بانکی مبنای محاسبه را به وی تحویل دهند . عدم رعایت مفاد این بند به منزله عدم رعایت موازین و نقض قوانین و مقررات بوده و تخلف اداری محسوب می شود .</a:t>
            </a:r>
          </a:p>
          <a:p>
            <a:pPr algn="r" rtl="1"/>
            <a:endParaRPr lang="fa-IR" sz="17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615553"/>
          </a:xfrm>
          <a:prstGeom prst="rect">
            <a:avLst/>
          </a:prstGeom>
        </p:spPr>
        <p:txBody>
          <a:bodyPr wrap="square">
            <a:spAutoFit/>
          </a:bodyPr>
          <a:lstStyle/>
          <a:p>
            <a:pPr algn="r" rtl="1"/>
            <a:endParaRPr lang="ar-SA" sz="1700" dirty="0" smtClean="0">
              <a:solidFill>
                <a:srgbClr val="002060"/>
              </a:solidFill>
              <a:cs typeface="B Zar" pitchFamily="2" charset="-78"/>
            </a:endParaRPr>
          </a:p>
          <a:p>
            <a:pPr algn="r" rtl="1"/>
            <a:endParaRPr lang="ar-SA" sz="1700" dirty="0">
              <a:solidFill>
                <a:srgbClr val="002060"/>
              </a:solidFill>
              <a:cs typeface="B Zar" pitchFamily="2" charset="-78"/>
            </a:endParaRPr>
          </a:p>
        </p:txBody>
      </p:sp>
    </p:spTree>
    <p:extLst>
      <p:ext uri="{BB962C8B-B14F-4D97-AF65-F5344CB8AC3E}">
        <p14:creationId xmlns="" xmlns:p14="http://schemas.microsoft.com/office/powerpoint/2010/main" val="281729340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a:r>
              <a:rPr lang="fa-IR" sz="1700" b="1" u="sng" dirty="0" smtClean="0">
                <a:solidFill>
                  <a:srgbClr val="002060"/>
                </a:solidFill>
                <a:cs typeface="B Zar" pitchFamily="2" charset="-78"/>
              </a:rPr>
              <a:t>2ـ نحوه رسیدگی مالیاتی تراکنش های بانکی : </a:t>
            </a:r>
            <a:endParaRPr lang="fa-IR" sz="1700" dirty="0" smtClean="0">
              <a:solidFill>
                <a:srgbClr val="002060"/>
              </a:solidFill>
              <a:cs typeface="B Zar" pitchFamily="2" charset="-78"/>
            </a:endParaRPr>
          </a:p>
          <a:p>
            <a:pPr algn="r" rtl="1"/>
            <a:r>
              <a:rPr lang="ar-SA" sz="1800" dirty="0">
                <a:solidFill>
                  <a:srgbClr val="002060"/>
                </a:solidFill>
                <a:cs typeface="B Zar" panose="00000400000000000000" pitchFamily="2" charset="-78"/>
              </a:rPr>
              <a:t>20-در مواردی که شخص حقیقی یا حقوقی صاحب حساب مدعی است وجوه واریزی به حساب وی مربوط به شخص یا اشخاص دیگری بوده که وی به عنوان حق العمل کار یا کارگزار یا نماینده  برای آنها فعالیت می نموده است با امعان نظر به مقررات ماده 357 قانون تجارت و در صورت معرفی صاحبان اصلی کالا و احراز این امرتوسط ماموران رسیدگی کننده، محاسبه درآمد مشمول مالیات برای صاحب حساب( حق العمل کار ، کارگزار یا نماینده )  صرفا" بر مبنای مبلغ حق العمل دریافتی انجام گیرد. در این راستا اطلاعات مربوط به تراکنش های مذکور حسب دستور مدیرکل امور مالیاتی جهت رسیدگی به درآمد مشمول مالیات صاحب کالا ( آمر) در اختیار گروه رسیدگی ویژه یا در صورت عدم ارتباط با اداره کل دریافت کننده تراکنش ها، به اداره کل ذبربط ارسال و مراتب به دفتر مبارزه با فرار مالیاتی و پولشویی اعلام گردد. باید توجه داشت در بسیاری از کسب و کارها از جمله مشاوران املاک، نمایشگاه های اتومبیل و فعالیت های دلالی و حق العمل کاری امکان دارد بسیاری از واریزی های بانکی مربوط به طرفین معامله و فعالیت های کسب و کار مودی باشد که این مورد باید در حسابرسی مورد توجه قرار گیرد.</a:t>
            </a:r>
          </a:p>
          <a:p>
            <a:pPr algn="r" rtl="1"/>
            <a:r>
              <a:rPr lang="ar-SA" sz="1800" dirty="0">
                <a:solidFill>
                  <a:srgbClr val="002060"/>
                </a:solidFill>
                <a:cs typeface="B Zar" panose="00000400000000000000" pitchFamily="2" charset="-78"/>
              </a:rPr>
              <a:t>21- اداره کل امور مالیاتی ذیصلاح برای رسیدگی به تراکنش های بانکی ارسالی مودیان فاقد پرونده و سابقه مالیاتی، اداره کل امور مالیاتی محل اشتغال صاحب حساب ( در صورت داشتن محل فعالیت  ) یا اداره کل امور مالیاتی محل سکونت صاحب حساب خواهد بود. در این گونه موارد و همچنین در مواردی که مودی در ادارات کل امور مالیاتی دارای پرونده باشد و بین ادارات کل امور مالیاتی از حیث تعیین اداره کل امور مالیاتی ذی صلاح اختلاف باشد، معاونت درآمدهای مالیاتی به عنوان مرجع تعیین اداره کل امور مالیاتی ذیصلاح اقدام خواهد نمود.</a:t>
            </a:r>
          </a:p>
          <a:p>
            <a:pPr algn="r" rtl="1"/>
            <a:endParaRPr lang="fa-IR" sz="17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615553"/>
          </a:xfrm>
          <a:prstGeom prst="rect">
            <a:avLst/>
          </a:prstGeom>
        </p:spPr>
        <p:txBody>
          <a:bodyPr wrap="square">
            <a:spAutoFit/>
          </a:bodyPr>
          <a:lstStyle/>
          <a:p>
            <a:pPr algn="r" rtl="1"/>
            <a:endParaRPr lang="ar-SA" sz="1700" dirty="0" smtClean="0">
              <a:solidFill>
                <a:srgbClr val="002060"/>
              </a:solidFill>
              <a:cs typeface="B Zar" pitchFamily="2" charset="-78"/>
            </a:endParaRPr>
          </a:p>
          <a:p>
            <a:pPr algn="r" rtl="1"/>
            <a:endParaRPr lang="ar-SA" sz="1700" dirty="0">
              <a:solidFill>
                <a:srgbClr val="002060"/>
              </a:solidFill>
              <a:cs typeface="B Zar" pitchFamily="2" charset="-78"/>
            </a:endParaRPr>
          </a:p>
        </p:txBody>
      </p:sp>
    </p:spTree>
    <p:extLst>
      <p:ext uri="{BB962C8B-B14F-4D97-AF65-F5344CB8AC3E}">
        <p14:creationId xmlns="" xmlns:p14="http://schemas.microsoft.com/office/powerpoint/2010/main" val="14892725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a:r>
              <a:rPr lang="fa-IR" sz="1700" b="1" u="sng" dirty="0" smtClean="0">
                <a:solidFill>
                  <a:srgbClr val="002060"/>
                </a:solidFill>
                <a:cs typeface="B Zar" pitchFamily="2" charset="-78"/>
              </a:rPr>
              <a:t>2ـ نحوه رسیدگی مالیاتی تراکنش های بانکی : </a:t>
            </a:r>
            <a:endParaRPr lang="fa-IR" sz="1700" dirty="0" smtClean="0">
              <a:solidFill>
                <a:srgbClr val="002060"/>
              </a:solidFill>
              <a:cs typeface="B Zar" pitchFamily="2" charset="-78"/>
            </a:endParaRPr>
          </a:p>
          <a:p>
            <a:pPr algn="r" rtl="1"/>
            <a:r>
              <a:rPr lang="ar-SA" sz="1800" dirty="0">
                <a:solidFill>
                  <a:srgbClr val="002060"/>
                </a:solidFill>
                <a:cs typeface="B Zar" panose="00000400000000000000" pitchFamily="2" charset="-78"/>
              </a:rPr>
              <a:t>22-رعایت کامل مفاد قانون مالیاتهای مستقیم و مالیات بر ارزش افزوده و بخشنامه ها و دستورالعمل های صادره در رسیدگی مالیاتی برای ماموران مالیاتی و مراجع دادرسی مالیاتی در اجرای این بخشنامه مورد تاکید می باشد.همچنین گزارش رسیدگی در اجرای این بخشنامه تحت نظارت مستقیم ، مستمر و دقیق کمیته موضوع بند یک فوق تنظیم گردد.</a:t>
            </a:r>
          </a:p>
          <a:p>
            <a:pPr algn="r" rtl="1"/>
            <a:r>
              <a:rPr lang="ar-SA" sz="1800" dirty="0">
                <a:solidFill>
                  <a:srgbClr val="002060"/>
                </a:solidFill>
                <a:cs typeface="B Zar" panose="00000400000000000000" pitchFamily="2" charset="-78"/>
              </a:rPr>
              <a:t>23-معاونت فناوری های مالیاتی موظف است حسب درخواست معاونت حقوقی و فنی مالیاتی، ترتیبات لازم برای نظارت و</a:t>
            </a:r>
          </a:p>
          <a:p>
            <a:pPr algn="r" rtl="1"/>
            <a:r>
              <a:rPr lang="ar-SA" sz="1800" dirty="0">
                <a:solidFill>
                  <a:srgbClr val="002060"/>
                </a:solidFill>
                <a:cs typeface="B Zar" panose="00000400000000000000" pitchFamily="2" charset="-78"/>
              </a:rPr>
              <a:t> پیگیری نتیجه اقدامات ادارات کل امور مالیاتی در رسیدگی به تراکنش های بانکی در اجرای این بخشنامه را بصورت سیستمی فراهم نماید.</a:t>
            </a:r>
          </a:p>
          <a:p>
            <a:pPr algn="r" rtl="1"/>
            <a:r>
              <a:rPr lang="ar-SA" sz="1800" dirty="0">
                <a:solidFill>
                  <a:srgbClr val="002060"/>
                </a:solidFill>
                <a:cs typeface="B Zar" panose="00000400000000000000" pitchFamily="2" charset="-78"/>
              </a:rPr>
              <a:t>24-این بخشنامه جایگزین دستورالعمل های شماره 200/96/505 مورخ 1396/02/24 و شماره200/96/525  مورخ1396/10/02  گردیده و مفاد آن در خصوص کلیه پرونده های تراکنش های بانکی مطرح در مراحل رسیدگی و دادرسی مالیاتی  جاری است.</a:t>
            </a:r>
          </a:p>
          <a:p>
            <a:pPr algn="r" rtl="1"/>
            <a:r>
              <a:rPr lang="ar-SA" sz="1800" dirty="0">
                <a:solidFill>
                  <a:srgbClr val="002060"/>
                </a:solidFill>
                <a:cs typeface="B Zar" panose="00000400000000000000" pitchFamily="2" charset="-78"/>
              </a:rPr>
              <a:t>25- مسئولیت حسن اجرای این بخشنامه با مدیران کل امور مالیاتی ذی ربط بوده و دادستانی انتظامی مالیاتی و دفتر مبارزه با فرار مالیاتی و پولشویی بر اجرای آن نظارت خواهند داشت.12/19-67</a:t>
            </a:r>
          </a:p>
          <a:p>
            <a:pPr algn="r" rtl="1"/>
            <a:r>
              <a:rPr lang="ar-SA" sz="1800" dirty="0">
                <a:solidFill>
                  <a:srgbClr val="002060"/>
                </a:solidFill>
                <a:cs typeface="B Zar" panose="00000400000000000000" pitchFamily="2" charset="-78"/>
              </a:rPr>
              <a:t> </a:t>
            </a:r>
          </a:p>
          <a:p>
            <a:pPr algn="r" rtl="1"/>
            <a:r>
              <a:rPr lang="ar-SA" sz="1800" b="1" dirty="0">
                <a:solidFill>
                  <a:srgbClr val="002060"/>
                </a:solidFill>
                <a:cs typeface="B Zar" panose="00000400000000000000" pitchFamily="2" charset="-78"/>
              </a:rPr>
              <a:t>امید علی پارسا</a:t>
            </a:r>
            <a:endParaRPr lang="ar-SA" sz="1800" dirty="0">
              <a:solidFill>
                <a:srgbClr val="002060"/>
              </a:solidFill>
              <a:cs typeface="B Zar" panose="00000400000000000000" pitchFamily="2" charset="-78"/>
            </a:endParaRPr>
          </a:p>
          <a:p>
            <a:pPr algn="r" rtl="1"/>
            <a:r>
              <a:rPr lang="ar-SA" sz="1800" b="1" dirty="0">
                <a:solidFill>
                  <a:srgbClr val="002060"/>
                </a:solidFill>
                <a:cs typeface="B Zar" panose="00000400000000000000" pitchFamily="2" charset="-78"/>
              </a:rPr>
              <a:t>رئیس کل سازمان امور مالیاتی کشور</a:t>
            </a:r>
            <a:endParaRPr lang="ar-SA" sz="1800" dirty="0">
              <a:solidFill>
                <a:srgbClr val="002060"/>
              </a:solidFill>
              <a:cs typeface="B Zar" panose="00000400000000000000" pitchFamily="2" charset="-78"/>
            </a:endParaRPr>
          </a:p>
          <a:p>
            <a:pPr algn="r" rtl="1"/>
            <a:endParaRPr lang="fa-IR" sz="17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615553"/>
          </a:xfrm>
          <a:prstGeom prst="rect">
            <a:avLst/>
          </a:prstGeom>
        </p:spPr>
        <p:txBody>
          <a:bodyPr wrap="square">
            <a:spAutoFit/>
          </a:bodyPr>
          <a:lstStyle/>
          <a:p>
            <a:pPr algn="r" rtl="1"/>
            <a:endParaRPr lang="ar-SA" sz="1700" dirty="0" smtClean="0">
              <a:solidFill>
                <a:srgbClr val="002060"/>
              </a:solidFill>
              <a:cs typeface="B Zar" pitchFamily="2" charset="-78"/>
            </a:endParaRPr>
          </a:p>
          <a:p>
            <a:pPr algn="r" rtl="1"/>
            <a:endParaRPr lang="ar-SA" sz="1700" dirty="0">
              <a:solidFill>
                <a:srgbClr val="002060"/>
              </a:solidFill>
              <a:cs typeface="B Zar" pitchFamily="2" charset="-78"/>
            </a:endParaRPr>
          </a:p>
        </p:txBody>
      </p:sp>
    </p:spTree>
    <p:extLst>
      <p:ext uri="{BB962C8B-B14F-4D97-AF65-F5344CB8AC3E}">
        <p14:creationId xmlns="" xmlns:p14="http://schemas.microsoft.com/office/powerpoint/2010/main" val="61459939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rtl="1"/>
            <a:r>
              <a:rPr lang="fa-IR" sz="2000" b="1" u="sng" dirty="0" smtClean="0">
                <a:solidFill>
                  <a:srgbClr val="002060"/>
                </a:solidFill>
                <a:cs typeface="B Zar" pitchFamily="2" charset="-78"/>
              </a:rPr>
              <a:t>3- ایرادات شکلی که می توان به نحوه رسیدگی مالیاتی تراکنش های بانکی گرفت :</a:t>
            </a:r>
          </a:p>
          <a:p>
            <a:pPr algn="r" rtl="1"/>
            <a:endParaRPr lang="fa-IR" sz="2000" b="1" u="sng" dirty="0" smtClean="0">
              <a:solidFill>
                <a:srgbClr val="002060"/>
              </a:solidFill>
              <a:cs typeface="B Zar" pitchFamily="2" charset="-78"/>
            </a:endParaRPr>
          </a:p>
          <a:p>
            <a:pPr algn="r" rtl="1"/>
            <a:r>
              <a:rPr lang="fa-IR" sz="2000" b="1" dirty="0" smtClean="0">
                <a:solidFill>
                  <a:srgbClr val="002060"/>
                </a:solidFill>
                <a:cs typeface="B Zar" pitchFamily="2" charset="-78"/>
              </a:rPr>
              <a:t>1ـ </a:t>
            </a:r>
            <a:r>
              <a:rPr lang="fa-IR" sz="2400" dirty="0" smtClean="0">
                <a:solidFill>
                  <a:srgbClr val="002060"/>
                </a:solidFill>
                <a:cs typeface="B Zar" panose="00000400000000000000" pitchFamily="2" charset="-78"/>
              </a:rPr>
              <a:t>اگرچه </a:t>
            </a:r>
            <a:r>
              <a:rPr lang="fa-IR" sz="2400" dirty="0">
                <a:solidFill>
                  <a:srgbClr val="002060"/>
                </a:solidFill>
                <a:cs typeface="B Zar" panose="00000400000000000000" pitchFamily="2" charset="-78"/>
              </a:rPr>
              <a:t>براساس ماده 13 قانون تجارت و ماده 34قانون ارزش افزوده ، مودیان مالیاتی مکلف هستند که اسناد و مدارک خودشان را نگهداری و در زمان رسیدگی به حسابرسان محترم مالیاتی ارایه نمایند ولی اولاً هر شخصی که صرفاً تراکنش بانکی </a:t>
            </a:r>
            <a:r>
              <a:rPr lang="fa-IR" sz="2400" dirty="0" smtClean="0">
                <a:solidFill>
                  <a:srgbClr val="002060"/>
                </a:solidFill>
                <a:cs typeface="B Zar" panose="00000400000000000000" pitchFamily="2" charset="-78"/>
              </a:rPr>
              <a:t>داشته مودی نبوده و  </a:t>
            </a:r>
            <a:r>
              <a:rPr lang="fa-IR" sz="2400" dirty="0">
                <a:solidFill>
                  <a:srgbClr val="002060"/>
                </a:solidFill>
                <a:cs typeface="B Zar" panose="00000400000000000000" pitchFamily="2" charset="-78"/>
              </a:rPr>
              <a:t>مکلف به نگهداری دفاتر و اسناد و مدارک نمی باشد ثانیا ً هر تراکنشی لزوما در دفاتر ثبت نمی شود </a:t>
            </a:r>
            <a:r>
              <a:rPr lang="fa-IR" sz="2400" dirty="0" smtClean="0">
                <a:solidFill>
                  <a:srgbClr val="002060"/>
                </a:solidFill>
                <a:cs typeface="B Zar" panose="00000400000000000000" pitchFamily="2" charset="-78"/>
              </a:rPr>
              <a:t>تا نیاز باشد اسناد و مدارک مرتبط با آن نگهداری شود چون </a:t>
            </a:r>
            <a:r>
              <a:rPr lang="fa-IR" sz="2400" dirty="0">
                <a:solidFill>
                  <a:srgbClr val="002060"/>
                </a:solidFill>
                <a:cs typeface="B Zar" panose="00000400000000000000" pitchFamily="2" charset="-78"/>
              </a:rPr>
              <a:t>همه تراکنشها مربوط به فعالیت مودی نیست ثالثاً اگر مودی اسناد و مدارک و دفاتر پنج سال قبل خود را نگهداری نکرده باشد در همان پنج سال گذشته از بابت این موضوع جریمه شده است و بنابراین دوبار جریمه بابت یک اشتباه ، غیرمنطقی و غیرقانونی است .</a:t>
            </a:r>
            <a:endParaRPr lang="en-US" sz="2400" dirty="0">
              <a:solidFill>
                <a:srgbClr val="002060"/>
              </a:solidFill>
              <a:cs typeface="B Zar" panose="00000400000000000000" pitchFamily="2" charset="-78"/>
            </a:endParaRPr>
          </a:p>
          <a:p>
            <a:pPr algn="r" rtl="1"/>
            <a:endParaRPr lang="fa-IR" sz="20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615553"/>
          </a:xfrm>
          <a:prstGeom prst="rect">
            <a:avLst/>
          </a:prstGeom>
        </p:spPr>
        <p:txBody>
          <a:bodyPr wrap="square">
            <a:spAutoFit/>
          </a:bodyPr>
          <a:lstStyle/>
          <a:p>
            <a:pPr algn="r" rtl="1"/>
            <a:endParaRPr lang="ar-SA" sz="1700" dirty="0" smtClean="0">
              <a:solidFill>
                <a:srgbClr val="002060"/>
              </a:solidFill>
              <a:cs typeface="B Zar" pitchFamily="2" charset="-78"/>
            </a:endParaRPr>
          </a:p>
          <a:p>
            <a:pPr algn="r" rtl="1"/>
            <a:endParaRPr lang="ar-SA" sz="1700" dirty="0">
              <a:solidFill>
                <a:srgbClr val="002060"/>
              </a:solidFill>
              <a:cs typeface="B Zar" pitchFamily="2" charset="-78"/>
            </a:endParaRPr>
          </a:p>
        </p:txBody>
      </p:sp>
    </p:spTree>
    <p:extLst>
      <p:ext uri="{BB962C8B-B14F-4D97-AF65-F5344CB8AC3E}">
        <p14:creationId xmlns="" xmlns:p14="http://schemas.microsoft.com/office/powerpoint/2010/main" val="428210841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rtl="1"/>
            <a:r>
              <a:rPr lang="fa-IR" sz="2000" b="1" u="sng" dirty="0" smtClean="0">
                <a:solidFill>
                  <a:srgbClr val="002060"/>
                </a:solidFill>
                <a:cs typeface="B Zar" pitchFamily="2" charset="-78"/>
              </a:rPr>
              <a:t>3- ایرادات شکلی که می توان به نحوه رسیدگی مالیاتی تراکنش های بانکی گرفت :</a:t>
            </a:r>
          </a:p>
          <a:p>
            <a:pPr algn="r" rtl="1"/>
            <a:endParaRPr lang="fa-IR" sz="2000" b="1" u="sng" dirty="0" smtClean="0">
              <a:solidFill>
                <a:srgbClr val="002060"/>
              </a:solidFill>
              <a:cs typeface="B Zar" pitchFamily="2" charset="-78"/>
            </a:endParaRPr>
          </a:p>
          <a:p>
            <a:pPr algn="r" rtl="1"/>
            <a:r>
              <a:rPr lang="fa-IR" sz="2000" dirty="0" smtClean="0">
                <a:solidFill>
                  <a:srgbClr val="002060"/>
                </a:solidFill>
                <a:cs typeface="B Zar" panose="00000400000000000000" pitchFamily="2" charset="-78"/>
              </a:rPr>
              <a:t>2ـ اداره </a:t>
            </a:r>
            <a:r>
              <a:rPr lang="fa-IR" sz="2000" dirty="0">
                <a:solidFill>
                  <a:srgbClr val="002060"/>
                </a:solidFill>
                <a:cs typeface="B Zar" panose="00000400000000000000" pitchFamily="2" charset="-78"/>
              </a:rPr>
              <a:t>محترم مالیاتی در توجیه دلایل خود درخصوص رسیدگی مالیاتی تراکنش بانکی ، به تبصره 1 ماده 231 قانون مالیاتهای مستقیم مصوب سال 1380 و نیز به ماده 30 قانون مالیات ارزش افزوده مصوب سال 1378 استناد کرده است درصورتیکه در متن آنها آمده است که " بانکها و موسسات مالی و اعتباری مکلف هستند که اطلاعات مربوط به </a:t>
            </a:r>
            <a:r>
              <a:rPr lang="fa-IR" sz="2000" dirty="0">
                <a:solidFill>
                  <a:srgbClr val="FF0000"/>
                </a:solidFill>
                <a:cs typeface="B Zar" panose="00000400000000000000" pitchFamily="2" charset="-78"/>
              </a:rPr>
              <a:t>درآمد مودی </a:t>
            </a:r>
            <a:r>
              <a:rPr lang="fa-IR" sz="2000" dirty="0">
                <a:solidFill>
                  <a:srgbClr val="002060"/>
                </a:solidFill>
                <a:cs typeface="B Zar" panose="00000400000000000000" pitchFamily="2" charset="-78"/>
              </a:rPr>
              <a:t>را به سازمان مالیاتی تحویل بدهند " درصورتیکه همه تراکنشهای بانکی لزوماً ماهیت درآمدی ندارند و تفکیک تراکنشها توسط سازمان مالیاتی به طبقات و سرفصلهای " تراکنشهای مشکوک " ، " تراکنشهای قابل حسابرسی " و " تراکنشهای قابل بررسی " تفاوتی در اصل موضوع نخواهد کرد چون سازمان مالیاتی جمع همین مبالغ را در ضریب مالیاتی محاسبه کرده و بعنوان درآمد مشمول مالیات در تعیین مالیات مودی ، محاسبه می نماید که این موضوع فاقد وجاهت قانونی است </a:t>
            </a:r>
            <a:r>
              <a:rPr lang="fa-IR" sz="2000" dirty="0" smtClean="0">
                <a:solidFill>
                  <a:srgbClr val="002060"/>
                </a:solidFill>
                <a:cs typeface="B Zar" panose="00000400000000000000" pitchFamily="2" charset="-78"/>
              </a:rPr>
              <a:t>و سازمان مالیاتی نمی تواند صرفاً بر مبنای تراکنش بانکی اقدام به صدور برگ تشخیص و تعیین مالیات بنماید مگر اینکه علاوه بر تراکنش بانکی ، اسناد و مدارکی دال بر ماهیت درآمدی آنها داشته باشد .</a:t>
            </a:r>
            <a:endParaRPr lang="en-US" sz="2000" dirty="0">
              <a:solidFill>
                <a:srgbClr val="002060"/>
              </a:solidFill>
              <a:cs typeface="B Zar" panose="00000400000000000000" pitchFamily="2" charset="-78"/>
            </a:endParaRPr>
          </a:p>
          <a:p>
            <a:pPr algn="r" rtl="1"/>
            <a:endParaRPr lang="fa-IR" sz="20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615553"/>
          </a:xfrm>
          <a:prstGeom prst="rect">
            <a:avLst/>
          </a:prstGeom>
        </p:spPr>
        <p:txBody>
          <a:bodyPr wrap="square">
            <a:spAutoFit/>
          </a:bodyPr>
          <a:lstStyle/>
          <a:p>
            <a:pPr algn="r" rtl="1"/>
            <a:endParaRPr lang="ar-SA" sz="1700" dirty="0" smtClean="0">
              <a:solidFill>
                <a:srgbClr val="002060"/>
              </a:solidFill>
              <a:cs typeface="B Zar" pitchFamily="2" charset="-78"/>
            </a:endParaRPr>
          </a:p>
          <a:p>
            <a:pPr algn="r" rtl="1"/>
            <a:endParaRPr lang="ar-SA" sz="1700" dirty="0">
              <a:solidFill>
                <a:srgbClr val="002060"/>
              </a:solidFill>
              <a:cs typeface="B Zar" pitchFamily="2" charset="-78"/>
            </a:endParaRPr>
          </a:p>
        </p:txBody>
      </p:sp>
    </p:spTree>
    <p:extLst>
      <p:ext uri="{BB962C8B-B14F-4D97-AF65-F5344CB8AC3E}">
        <p14:creationId xmlns="" xmlns:p14="http://schemas.microsoft.com/office/powerpoint/2010/main" val="27252920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rtl="1"/>
            <a:r>
              <a:rPr lang="fa-IR" sz="2000" b="1" u="sng" dirty="0" smtClean="0">
                <a:solidFill>
                  <a:srgbClr val="002060"/>
                </a:solidFill>
                <a:cs typeface="B Zar" pitchFamily="2" charset="-78"/>
              </a:rPr>
              <a:t>3- ایرادات شکلی که می توان به نحوه رسیدگی مالیاتی تراکنش های بانکی گرفت :</a:t>
            </a:r>
          </a:p>
          <a:p>
            <a:pPr algn="r" rtl="1"/>
            <a:endParaRPr lang="fa-IR" sz="2000" b="1" u="sng" dirty="0" smtClean="0">
              <a:solidFill>
                <a:srgbClr val="002060"/>
              </a:solidFill>
              <a:cs typeface="B Zar" pitchFamily="2" charset="-78"/>
            </a:endParaRPr>
          </a:p>
          <a:p>
            <a:pPr algn="r" rtl="1"/>
            <a:r>
              <a:rPr lang="fa-IR" sz="2000" dirty="0" smtClean="0">
                <a:solidFill>
                  <a:srgbClr val="002060"/>
                </a:solidFill>
                <a:cs typeface="B Zar" panose="00000400000000000000" pitchFamily="2" charset="-78"/>
              </a:rPr>
              <a:t>3ـ اداره </a:t>
            </a:r>
            <a:r>
              <a:rPr lang="fa-IR" sz="2000" dirty="0">
                <a:solidFill>
                  <a:srgbClr val="002060"/>
                </a:solidFill>
                <a:cs typeface="B Zar" panose="00000400000000000000" pitchFamily="2" charset="-78"/>
              </a:rPr>
              <a:t>محترم مالیاتی در توجیه دلایل خود درخصوص رسیدگی مالیاتی تراکنش بانکی به ماده 98 قانون مالیاتهای مستقیم ( قبل از اصلاحیه مصوب </a:t>
            </a:r>
            <a:r>
              <a:rPr lang="fa-IR" sz="2000" dirty="0" smtClean="0">
                <a:solidFill>
                  <a:srgbClr val="002060"/>
                </a:solidFill>
                <a:cs typeface="B Zar" panose="00000400000000000000" pitchFamily="2" charset="-78"/>
              </a:rPr>
              <a:t>94/04/31) </a:t>
            </a:r>
            <a:r>
              <a:rPr lang="fa-IR" sz="2000" dirty="0">
                <a:solidFill>
                  <a:srgbClr val="002060"/>
                </a:solidFill>
                <a:cs typeface="B Zar" panose="00000400000000000000" pitchFamily="2" charset="-78"/>
              </a:rPr>
              <a:t>استناد می کند که درآن نوشته شده " در موارد تشخیص علی الراس ، اداره مالیاتی باید قرینه های مالیاتی را اعمال کرده و به ضریب ببرد تا درآمد مشمول مالیات مودی محاسبه گردد ولی باتوجه به ماده 152 قانون مالیاتهای مستقیم ، تراکنش های بانکی جزو هیچکدام از قرینه های مالیاتی نیست ! </a:t>
            </a:r>
            <a:endParaRPr lang="en-US" sz="2000" dirty="0">
              <a:solidFill>
                <a:srgbClr val="002060"/>
              </a:solidFill>
              <a:cs typeface="B Zar" panose="00000400000000000000" pitchFamily="2" charset="-78"/>
            </a:endParaRPr>
          </a:p>
          <a:p>
            <a:pPr algn="r" rtl="1"/>
            <a:r>
              <a:rPr lang="fa-IR" sz="2000" dirty="0">
                <a:solidFill>
                  <a:srgbClr val="002060"/>
                </a:solidFill>
                <a:cs typeface="B Zar" panose="00000400000000000000" pitchFamily="2" charset="-78"/>
              </a:rPr>
              <a:t>همچنین برگ تشخیص متمم یک امر استثنایی بوده و بایستی صرفا براساس اسناد و مدارک درآمدی که از مودی کشف شده است صادر گردد نه براساس قرینه مالیاتی آن هم بصورت تراکنش بانکی .</a:t>
            </a:r>
            <a:endParaRPr lang="en-US" sz="2000" dirty="0">
              <a:solidFill>
                <a:srgbClr val="002060"/>
              </a:solidFill>
              <a:cs typeface="B Zar" panose="00000400000000000000" pitchFamily="2" charset="-78"/>
            </a:endParaRPr>
          </a:p>
          <a:p>
            <a:pPr algn="r" rtl="1"/>
            <a:endParaRPr lang="fa-IR" sz="20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615553"/>
          </a:xfrm>
          <a:prstGeom prst="rect">
            <a:avLst/>
          </a:prstGeom>
        </p:spPr>
        <p:txBody>
          <a:bodyPr wrap="square">
            <a:spAutoFit/>
          </a:bodyPr>
          <a:lstStyle/>
          <a:p>
            <a:pPr algn="r" rtl="1"/>
            <a:endParaRPr lang="ar-SA" sz="1700" dirty="0" smtClean="0">
              <a:solidFill>
                <a:srgbClr val="002060"/>
              </a:solidFill>
              <a:cs typeface="B Zar" pitchFamily="2" charset="-78"/>
            </a:endParaRPr>
          </a:p>
          <a:p>
            <a:pPr algn="r" rtl="1"/>
            <a:endParaRPr lang="ar-SA" sz="1700" dirty="0">
              <a:solidFill>
                <a:srgbClr val="002060"/>
              </a:solidFill>
              <a:cs typeface="B Zar" pitchFamily="2" charset="-78"/>
            </a:endParaRPr>
          </a:p>
        </p:txBody>
      </p:sp>
    </p:spTree>
    <p:extLst>
      <p:ext uri="{BB962C8B-B14F-4D97-AF65-F5344CB8AC3E}">
        <p14:creationId xmlns="" xmlns:p14="http://schemas.microsoft.com/office/powerpoint/2010/main" val="14380932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152400" y="1905000"/>
            <a:ext cx="8839200" cy="4495800"/>
          </a:xfrm>
        </p:spPr>
        <p:txBody>
          <a:bodyPr>
            <a:noAutofit/>
          </a:bodyPr>
          <a:lstStyle/>
          <a:p>
            <a:pPr algn="r"/>
            <a:r>
              <a:rPr lang="fa-IR" sz="2000" b="1" u="sng" dirty="0" smtClean="0">
                <a:solidFill>
                  <a:srgbClr val="002060"/>
                </a:solidFill>
                <a:cs typeface="B Zar" pitchFamily="2" charset="-78"/>
              </a:rPr>
              <a:t>1ـ تاریخچه رسیدگی مالیاتی تراکنش های بانکی : </a:t>
            </a:r>
          </a:p>
          <a:p>
            <a:pPr algn="r"/>
            <a:r>
              <a:rPr lang="fa-IR" sz="2000" dirty="0" smtClean="0">
                <a:solidFill>
                  <a:srgbClr val="002060"/>
                </a:solidFill>
                <a:cs typeface="B Zar" pitchFamily="2" charset="-78"/>
              </a:rPr>
              <a:t>این روش مشکلات زیادی برای اشخاص حقیقی به وجود آورد که موجب اعتراض مؤدیان به دیوان عدالت اداری شد و اتفاقا دیوان رای‌های مناسبی در این خصوص صادر کرد.</a:t>
            </a:r>
          </a:p>
          <a:p>
            <a:pPr algn="r"/>
            <a:r>
              <a:rPr lang="fa-IR" sz="2000" dirty="0" smtClean="0">
                <a:solidFill>
                  <a:srgbClr val="002060"/>
                </a:solidFill>
                <a:cs typeface="B Zar" pitchFamily="2" charset="-78"/>
              </a:rPr>
              <a:t>در تاریخ ۲ دی‌ماه سال ۱۳۹۶ سازمان امور مالیاتی، دستورالعمل ۵۲۵/ ۹۶/ ۲۰۰ را با این شرح ابلاغ کرد«با عنایت به سوالات و ابهامات ماموران مالیاتی درخصوص رسیدگی هرچه بهتر و صحیح‌تر به اطلاعات واصله و در راستای تعامل بیشتر با مؤدیان محترم مالیاتی ضمن تاکید بر اجرای مفاد بندهای مقرر در دستورالعمل ۵۰۵/ ۹۶/ ۲۰۰، موارد زیر مورد تاکید قرار می‌گیرد.» یکی از مواردی که مورد تاکید قرار گرفت افزایش حد آستانه از ۵ میلیارد ریال به ۵۰ </a:t>
            </a:r>
            <a:r>
              <a:rPr lang="fa-IR" sz="1600" dirty="0" smtClean="0">
                <a:solidFill>
                  <a:srgbClr val="002060"/>
                </a:solidFill>
                <a:cs typeface="B Zar" pitchFamily="2" charset="-78"/>
              </a:rPr>
              <a:t>میلیارد</a:t>
            </a:r>
            <a:r>
              <a:rPr lang="fa-IR" sz="2000" dirty="0" smtClean="0">
                <a:solidFill>
                  <a:srgbClr val="002060"/>
                </a:solidFill>
                <a:cs typeface="B Zar" pitchFamily="2" charset="-78"/>
              </a:rPr>
              <a:t> ریال بود. گرچه طبق قوانین مبارزه با پولشویی و مالیات‌های مستقیم، هر تراکنشی فارغ از مبلغ آن، می‌تواند به‌عنوان یک تراکنش مشکوک مورد بازرسی و پیگیری قرار گیرد. اما تعیین حد آستانه موجب اولویت قرار گرفتن بررسی تراکنش‌هایی می‌شود که احتمالا برای بخش درآمدی سازمان امور مالیاتی مفیدتر خواهد بود. خاصه اینکه قرار بود این تراکنش‌ها از سال ۱۳۹۱ مورد رسیدگی قرار گیرد!</a:t>
            </a:r>
          </a:p>
          <a:p>
            <a:pPr algn="r"/>
            <a:r>
              <a:rPr lang="fa-IR" sz="2000" dirty="0" smtClean="0">
                <a:solidFill>
                  <a:srgbClr val="002060"/>
                </a:solidFill>
                <a:cs typeface="B Zar" pitchFamily="2" charset="-78"/>
              </a:rPr>
              <a:t>۳۱ فروردین ماه امسال بود که سازمان امور مالیاتی دوباره بخشنامه‌ای را به شماره ۱۶/ ۹۹/ ۲۰۰ با موضوع «نحوه بررسی و رسیدگی به اطلاعات پولی و مالی واصله از جمله تراکنش‌های بانکی» صادر کرد و به نظر می‌رسد این بخشنامه، نسبت به دستورالعمل‌های پیشین واقع‌بینانه و عملی‌تر است. </a:t>
            </a:r>
            <a:endParaRPr lang="en-US" sz="2000" b="1" dirty="0" smtClean="0">
              <a:solidFill>
                <a:srgbClr val="002060"/>
              </a:solidFill>
              <a:cs typeface="B Zar" pitchFamily="2" charset="-78"/>
            </a:endParaRPr>
          </a:p>
          <a:p>
            <a:pPr algn="r"/>
            <a:endParaRPr lang="fa-IR" sz="2000" b="1" dirty="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rtl="1"/>
            <a:r>
              <a:rPr lang="fa-IR" sz="2000" b="1" u="sng" dirty="0" smtClean="0">
                <a:solidFill>
                  <a:srgbClr val="002060"/>
                </a:solidFill>
                <a:cs typeface="B Zar" pitchFamily="2" charset="-78"/>
              </a:rPr>
              <a:t>3- ایرادات شکلی که می توان به نحوه رسیدگی مالیاتی تراکنش های بانکی گرفت :</a:t>
            </a:r>
          </a:p>
          <a:p>
            <a:pPr algn="r" rtl="1"/>
            <a:endParaRPr lang="fa-IR" sz="2000" b="1" u="sng" dirty="0" smtClean="0">
              <a:solidFill>
                <a:srgbClr val="002060"/>
              </a:solidFill>
              <a:cs typeface="B Zar" pitchFamily="2" charset="-78"/>
            </a:endParaRPr>
          </a:p>
          <a:p>
            <a:pPr algn="r" rtl="1"/>
            <a:r>
              <a:rPr lang="fa-IR" sz="2000" dirty="0" smtClean="0">
                <a:solidFill>
                  <a:srgbClr val="002060"/>
                </a:solidFill>
                <a:cs typeface="B Zar" panose="00000400000000000000" pitchFamily="2" charset="-78"/>
              </a:rPr>
              <a:t>5- اداره </a:t>
            </a:r>
            <a:r>
              <a:rPr lang="fa-IR" sz="2000" dirty="0">
                <a:solidFill>
                  <a:srgbClr val="002060"/>
                </a:solidFill>
                <a:cs typeface="B Zar" panose="00000400000000000000" pitchFamily="2" charset="-78"/>
              </a:rPr>
              <a:t>محترم مالیاتی در توجیه دلایل خود درخصوص رسیدگی مالیاتی تراکنش بانکی ، به ماده 227  قانون مالیاتهای مستقیم استناد می کند که درآن نوشته شده است که " چنانچه پس از صدور برگ تشخیص مالیاتی ، مدارکی پیدا شود که نشان بدهد مودی فعالیتی را کتمان کرده یا اداره امورمالیاتی درزمان صدور برگ تشخیص ازآن مطلع نبوده است ، اداره مالیاتی می تواند نسبت به صدور برگ تشخیص متمم اقدام نماید " درصورتیکه طبق ماده 229 قانون مالیاتهای مستقیم ، اداره مالیاتی درهمان زمان رسیدگی مالیاتی </a:t>
            </a:r>
            <a:r>
              <a:rPr lang="fa-IR" sz="2000" dirty="0" smtClean="0">
                <a:solidFill>
                  <a:srgbClr val="002060"/>
                </a:solidFill>
                <a:cs typeface="B Zar" panose="00000400000000000000" pitchFamily="2" charset="-78"/>
              </a:rPr>
              <a:t> </a:t>
            </a:r>
            <a:r>
              <a:rPr lang="fa-IR" sz="2000" dirty="0">
                <a:solidFill>
                  <a:srgbClr val="002060"/>
                </a:solidFill>
                <a:cs typeface="B Zar" panose="00000400000000000000" pitchFamily="2" charset="-78"/>
              </a:rPr>
              <a:t>می توانسته است به همه اسناد و مدارک و اطلاعات مربوط به مودی دسترسی داشته و آنها را مورد رسیدگی قرار بدهد که گردش حسابهای بانکی هم از جمله آنها می باشد و اگر در همان سال </a:t>
            </a:r>
            <a:r>
              <a:rPr lang="fa-IR" sz="2000" dirty="0" smtClean="0">
                <a:solidFill>
                  <a:srgbClr val="002060"/>
                </a:solidFill>
                <a:cs typeface="B Zar" panose="00000400000000000000" pitchFamily="2" charset="-78"/>
              </a:rPr>
              <a:t>اداره </a:t>
            </a:r>
            <a:r>
              <a:rPr lang="fa-IR" sz="2000" dirty="0">
                <a:solidFill>
                  <a:srgbClr val="002060"/>
                </a:solidFill>
                <a:cs typeface="B Zar" panose="00000400000000000000" pitchFamily="2" charset="-78"/>
              </a:rPr>
              <a:t>مالیاتی این وظیفه خود را به درستی انجام نداده است ، قصور و کوتاهی از جانب همان اداره مالیاتی بوده و نمی تواند مدعی گردد که درآن زمان امکان دسترسی به حسابهای بانکی مودی را نداشته و از آن مطلع نبوده است .</a:t>
            </a:r>
            <a:endParaRPr lang="fa-IR" sz="20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615553"/>
          </a:xfrm>
          <a:prstGeom prst="rect">
            <a:avLst/>
          </a:prstGeom>
        </p:spPr>
        <p:txBody>
          <a:bodyPr wrap="square">
            <a:spAutoFit/>
          </a:bodyPr>
          <a:lstStyle/>
          <a:p>
            <a:pPr algn="r" rtl="1"/>
            <a:endParaRPr lang="ar-SA" sz="1700" dirty="0" smtClean="0">
              <a:solidFill>
                <a:srgbClr val="002060"/>
              </a:solidFill>
              <a:cs typeface="B Zar" pitchFamily="2" charset="-78"/>
            </a:endParaRPr>
          </a:p>
          <a:p>
            <a:pPr algn="r" rtl="1"/>
            <a:endParaRPr lang="ar-SA" sz="1700" dirty="0">
              <a:solidFill>
                <a:srgbClr val="002060"/>
              </a:solidFill>
              <a:cs typeface="B Zar" pitchFamily="2" charset="-78"/>
            </a:endParaRPr>
          </a:p>
        </p:txBody>
      </p:sp>
    </p:spTree>
    <p:extLst>
      <p:ext uri="{BB962C8B-B14F-4D97-AF65-F5344CB8AC3E}">
        <p14:creationId xmlns="" xmlns:p14="http://schemas.microsoft.com/office/powerpoint/2010/main" val="341926145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rtl="1"/>
            <a:r>
              <a:rPr lang="fa-IR" sz="2000" b="1" u="sng" dirty="0" smtClean="0">
                <a:solidFill>
                  <a:srgbClr val="002060"/>
                </a:solidFill>
                <a:cs typeface="B Zar" pitchFamily="2" charset="-78"/>
              </a:rPr>
              <a:t>3- ایرادات شکلی که می توان به نحوه رسیدگی مالیاتی تراکنش های بانکی گرفت :</a:t>
            </a:r>
          </a:p>
          <a:p>
            <a:pPr algn="r" rtl="1"/>
            <a:endParaRPr lang="fa-IR" sz="2000" b="1" u="sng" dirty="0" smtClean="0">
              <a:solidFill>
                <a:srgbClr val="002060"/>
              </a:solidFill>
              <a:cs typeface="B Zar" pitchFamily="2" charset="-78"/>
            </a:endParaRPr>
          </a:p>
          <a:p>
            <a:pPr algn="r" rtl="1"/>
            <a:r>
              <a:rPr lang="fa-IR" sz="2000" dirty="0" smtClean="0">
                <a:solidFill>
                  <a:srgbClr val="002060"/>
                </a:solidFill>
                <a:cs typeface="B Zar" panose="00000400000000000000" pitchFamily="2" charset="-78"/>
              </a:rPr>
              <a:t>6- براساس </a:t>
            </a:r>
            <a:r>
              <a:rPr lang="fa-IR" sz="2000" dirty="0">
                <a:solidFill>
                  <a:srgbClr val="002060"/>
                </a:solidFill>
                <a:cs typeface="B Zar" panose="00000400000000000000" pitchFamily="2" charset="-78"/>
              </a:rPr>
              <a:t>رای شماره 2272 مورخه </a:t>
            </a:r>
            <a:r>
              <a:rPr lang="fa-IR" sz="2000" dirty="0" smtClean="0">
                <a:solidFill>
                  <a:srgbClr val="002060"/>
                </a:solidFill>
                <a:cs typeface="B Zar" panose="00000400000000000000" pitchFamily="2" charset="-78"/>
              </a:rPr>
              <a:t>98/10/18 شعبه </a:t>
            </a:r>
            <a:r>
              <a:rPr lang="fa-IR" sz="2000" dirty="0">
                <a:solidFill>
                  <a:srgbClr val="002060"/>
                </a:solidFill>
                <a:cs typeface="B Zar" panose="00000400000000000000" pitchFamily="2" charset="-78"/>
              </a:rPr>
              <a:t>تجدیدنظر دیوان عدالت اداری بنابر قاعده فقهی " قبح عقاب </a:t>
            </a:r>
            <a:r>
              <a:rPr lang="fa-IR" sz="2000" dirty="0" smtClean="0">
                <a:solidFill>
                  <a:srgbClr val="002060"/>
                </a:solidFill>
                <a:cs typeface="B Zar" panose="00000400000000000000" pitchFamily="2" charset="-78"/>
              </a:rPr>
              <a:t>بلابیان </a:t>
            </a:r>
            <a:r>
              <a:rPr lang="fa-IR" sz="2000" dirty="0">
                <a:solidFill>
                  <a:srgbClr val="002060"/>
                </a:solidFill>
                <a:cs typeface="B Zar" panose="00000400000000000000" pitchFamily="2" charset="-78"/>
              </a:rPr>
              <a:t>" اگر قانون گذار قصد داشته به تراکنش های بانکی قبل از سال 1395 رسیدگی نماید می بایستی در همان سالها صریحا" اعلام می کرد تا مودی از همان موقع نسبت به نگهداری اسناد و مدارک مربوط به تراکنشهای بانکی خود اقدام نماید ولی باتوجه به عدم وقوع این امر در آن سالها ، حال بعد از گذشت 5 سال از آن زمان و عدم اطلاع و عدم آمادگی مودی ، مطالبه اسناد و مدارک مربوط به تراکنشهای بانکی درصورتیکه خود اداره مالیاتی هم اسناد و مدارک متقن و محکمی دال بر ماهیت درآمدی آنها ندارد ، فاقد وجاهت قانونی است . </a:t>
            </a:r>
            <a:endParaRPr lang="en-US" sz="2000" dirty="0">
              <a:solidFill>
                <a:srgbClr val="002060"/>
              </a:solidFill>
              <a:cs typeface="B Zar" panose="00000400000000000000" pitchFamily="2" charset="-78"/>
            </a:endParaRPr>
          </a:p>
          <a:p>
            <a:pPr algn="r"/>
            <a:r>
              <a:rPr lang="fa-IR" sz="2000" dirty="0">
                <a:solidFill>
                  <a:srgbClr val="002060"/>
                </a:solidFill>
                <a:cs typeface="B Zar" panose="00000400000000000000" pitchFamily="2" charset="-78"/>
              </a:rPr>
              <a:t>7ـ علاوه بر رای فوق ، رای شماره 131 مورخه </a:t>
            </a:r>
            <a:r>
              <a:rPr lang="fa-IR" sz="2000" dirty="0" smtClean="0">
                <a:solidFill>
                  <a:srgbClr val="002060"/>
                </a:solidFill>
                <a:cs typeface="B Zar" panose="00000400000000000000" pitchFamily="2" charset="-78"/>
              </a:rPr>
              <a:t>97/7/26 هیات </a:t>
            </a:r>
            <a:r>
              <a:rPr lang="fa-IR" sz="2000" dirty="0">
                <a:solidFill>
                  <a:srgbClr val="002060"/>
                </a:solidFill>
                <a:cs typeface="B Zar" panose="00000400000000000000" pitchFamily="2" charset="-78"/>
              </a:rPr>
              <a:t>تخصصی مالیاتی ـ بانکی دیوان عدالت اداری و نیز رای شماره 1466 مورخه </a:t>
            </a:r>
            <a:r>
              <a:rPr lang="fa-IR" sz="2000" dirty="0" smtClean="0">
                <a:solidFill>
                  <a:srgbClr val="002060"/>
                </a:solidFill>
                <a:cs typeface="B Zar" panose="00000400000000000000" pitchFamily="2" charset="-78"/>
              </a:rPr>
              <a:t>98/05/06 شعبه </a:t>
            </a:r>
            <a:r>
              <a:rPr lang="fa-IR" sz="2000" dirty="0">
                <a:solidFill>
                  <a:srgbClr val="002060"/>
                </a:solidFill>
                <a:cs typeface="B Zar" panose="00000400000000000000" pitchFamily="2" charset="-78"/>
              </a:rPr>
              <a:t>سوم بدوی دیوان عدالت اداری و همچنین رای شماره 211 مورخه </a:t>
            </a:r>
            <a:r>
              <a:rPr lang="fa-IR" sz="2000" dirty="0" smtClean="0">
                <a:solidFill>
                  <a:srgbClr val="002060"/>
                </a:solidFill>
                <a:cs typeface="B Zar" panose="00000400000000000000" pitchFamily="2" charset="-78"/>
              </a:rPr>
              <a:t>99/02/22 شعبه </a:t>
            </a:r>
            <a:r>
              <a:rPr lang="fa-IR" sz="2000" dirty="0">
                <a:solidFill>
                  <a:srgbClr val="002060"/>
                </a:solidFill>
                <a:cs typeface="B Zar" panose="00000400000000000000" pitchFamily="2" charset="-78"/>
              </a:rPr>
              <a:t>15 بدوی دیوان عدالت اداری و رای شماره 1542 مورخه </a:t>
            </a:r>
            <a:r>
              <a:rPr lang="fa-IR" sz="2000" dirty="0" smtClean="0">
                <a:solidFill>
                  <a:srgbClr val="002060"/>
                </a:solidFill>
                <a:cs typeface="B Zar" panose="00000400000000000000" pitchFamily="2" charset="-78"/>
              </a:rPr>
              <a:t>99/06/25 شعبه </a:t>
            </a:r>
            <a:r>
              <a:rPr lang="fa-IR" sz="2000" dirty="0">
                <a:solidFill>
                  <a:srgbClr val="002060"/>
                </a:solidFill>
                <a:cs typeface="B Zar" panose="00000400000000000000" pitchFamily="2" charset="-78"/>
              </a:rPr>
              <a:t>4 تجدیدنظر دیوان عدالت اداری  ، همگی دلالت دارند بر اینکه به همان دلایلی که در بندهای 2 تا 6 این لایحه دفاعیه آمده است ، </a:t>
            </a:r>
            <a:r>
              <a:rPr lang="fa-IR" sz="2000" dirty="0">
                <a:solidFill>
                  <a:srgbClr val="FF0000"/>
                </a:solidFill>
                <a:cs typeface="B Zar" panose="00000400000000000000" pitchFamily="2" charset="-78"/>
              </a:rPr>
              <a:t>مطالبه مالیات ازتراکنش های بانکی قبل از سال 1395 فاقد وجاهت قانونی است . </a:t>
            </a:r>
            <a:endParaRPr lang="fa-IR" sz="2000" b="1" u="sng" dirty="0" smtClean="0">
              <a:solidFill>
                <a:srgbClr val="FF000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615553"/>
          </a:xfrm>
          <a:prstGeom prst="rect">
            <a:avLst/>
          </a:prstGeom>
        </p:spPr>
        <p:txBody>
          <a:bodyPr wrap="square">
            <a:spAutoFit/>
          </a:bodyPr>
          <a:lstStyle/>
          <a:p>
            <a:pPr algn="r" rtl="1"/>
            <a:endParaRPr lang="ar-SA" sz="1700" dirty="0" smtClean="0">
              <a:solidFill>
                <a:srgbClr val="002060"/>
              </a:solidFill>
              <a:cs typeface="B Zar" pitchFamily="2" charset="-78"/>
            </a:endParaRPr>
          </a:p>
          <a:p>
            <a:pPr algn="r" rtl="1"/>
            <a:endParaRPr lang="ar-SA" sz="1700" dirty="0">
              <a:solidFill>
                <a:srgbClr val="002060"/>
              </a:solidFill>
              <a:cs typeface="B Zar" pitchFamily="2" charset="-78"/>
            </a:endParaRPr>
          </a:p>
        </p:txBody>
      </p:sp>
    </p:spTree>
    <p:extLst>
      <p:ext uri="{BB962C8B-B14F-4D97-AF65-F5344CB8AC3E}">
        <p14:creationId xmlns="" xmlns:p14="http://schemas.microsoft.com/office/powerpoint/2010/main" val="318061193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04800" y="1905000"/>
            <a:ext cx="8839200" cy="4495800"/>
          </a:xfrm>
        </p:spPr>
        <p:txBody>
          <a:bodyPr>
            <a:noAutofit/>
          </a:bodyPr>
          <a:lstStyle/>
          <a:p>
            <a:pPr algn="r" rtl="1"/>
            <a:r>
              <a:rPr lang="fa-IR" sz="2000" b="1" u="sng" dirty="0" smtClean="0">
                <a:solidFill>
                  <a:srgbClr val="002060"/>
                </a:solidFill>
                <a:cs typeface="B Zar" pitchFamily="2" charset="-78"/>
              </a:rPr>
              <a:t>3- ایرادات شکلی که می توان به نحوه رسیدگی مالیاتی تراکنش های بانکی گرفت :</a:t>
            </a:r>
          </a:p>
          <a:p>
            <a:pPr algn="r" rtl="1"/>
            <a:endParaRPr lang="fa-IR" sz="2000" b="1" u="sng" dirty="0">
              <a:solidFill>
                <a:srgbClr val="002060"/>
              </a:solidFill>
              <a:cs typeface="B Zar" pitchFamily="2" charset="-78"/>
            </a:endParaRPr>
          </a:p>
          <a:p>
            <a:pPr algn="r" rtl="1"/>
            <a:r>
              <a:rPr lang="fa-IR" sz="2000" dirty="0" smtClean="0">
                <a:solidFill>
                  <a:srgbClr val="002060"/>
                </a:solidFill>
                <a:cs typeface="B Zar" panose="00000400000000000000" pitchFamily="2" charset="-78"/>
              </a:rPr>
              <a:t>7- </a:t>
            </a:r>
            <a:r>
              <a:rPr lang="fa-IR" sz="2400" dirty="0" smtClean="0">
                <a:solidFill>
                  <a:srgbClr val="002060"/>
                </a:solidFill>
                <a:cs typeface="B Zar" panose="00000400000000000000" pitchFamily="2" charset="-78"/>
              </a:rPr>
              <a:t>علاوه بر دیوان عدالت اداری ، دیوان </a:t>
            </a:r>
            <a:r>
              <a:rPr lang="fa-IR" sz="2400" dirty="0">
                <a:solidFill>
                  <a:srgbClr val="002060"/>
                </a:solidFill>
                <a:cs typeface="B Zar" panose="00000400000000000000" pitchFamily="2" charset="-78"/>
              </a:rPr>
              <a:t>محاسبات کشور طی نامه شماره 576/53200 مورخه </a:t>
            </a:r>
            <a:r>
              <a:rPr lang="fa-IR" sz="2400" dirty="0" smtClean="0">
                <a:solidFill>
                  <a:srgbClr val="002060"/>
                </a:solidFill>
                <a:cs typeface="B Zar" panose="00000400000000000000" pitchFamily="2" charset="-78"/>
              </a:rPr>
              <a:t>99/07/15 مجدداً </a:t>
            </a:r>
            <a:r>
              <a:rPr lang="fa-IR" sz="2400" dirty="0">
                <a:solidFill>
                  <a:srgbClr val="002060"/>
                </a:solidFill>
                <a:cs typeface="B Zar" panose="00000400000000000000" pitchFamily="2" charset="-78"/>
              </a:rPr>
              <a:t>به همان دلایل فوق مطالبه مالیات از تراکنش های بانکی قبل از سال 1395 را فاقد وجاهت قانونی دانسته است.</a:t>
            </a:r>
            <a:endParaRPr lang="en-US" sz="2400" dirty="0">
              <a:solidFill>
                <a:srgbClr val="002060"/>
              </a:solidFill>
              <a:cs typeface="B Zar" panose="00000400000000000000" pitchFamily="2" charset="-78"/>
            </a:endParaRPr>
          </a:p>
          <a:p>
            <a:pPr algn="r" rtl="1"/>
            <a:endParaRPr lang="fa-IR" sz="20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615553"/>
          </a:xfrm>
          <a:prstGeom prst="rect">
            <a:avLst/>
          </a:prstGeom>
        </p:spPr>
        <p:txBody>
          <a:bodyPr wrap="square">
            <a:spAutoFit/>
          </a:bodyPr>
          <a:lstStyle/>
          <a:p>
            <a:pPr algn="r" rtl="1"/>
            <a:endParaRPr lang="ar-SA" sz="1700" dirty="0" smtClean="0">
              <a:solidFill>
                <a:srgbClr val="002060"/>
              </a:solidFill>
              <a:cs typeface="B Zar" pitchFamily="2" charset="-78"/>
            </a:endParaRPr>
          </a:p>
          <a:p>
            <a:pPr algn="r" rtl="1"/>
            <a:endParaRPr lang="ar-SA" sz="1700" dirty="0">
              <a:solidFill>
                <a:srgbClr val="002060"/>
              </a:solidFill>
              <a:cs typeface="B Zar" pitchFamily="2" charset="-78"/>
            </a:endParaRPr>
          </a:p>
        </p:txBody>
      </p:sp>
    </p:spTree>
    <p:extLst>
      <p:ext uri="{BB962C8B-B14F-4D97-AF65-F5344CB8AC3E}">
        <p14:creationId xmlns="" xmlns:p14="http://schemas.microsoft.com/office/powerpoint/2010/main" val="58110141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13692"/>
            <a:ext cx="6781800" cy="6857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381000" y="797300"/>
            <a:ext cx="8839200" cy="4495800"/>
          </a:xfrm>
        </p:spPr>
        <p:txBody>
          <a:bodyPr>
            <a:noAutofit/>
          </a:bodyPr>
          <a:lstStyle/>
          <a:p>
            <a:pPr algn="r" rtl="1"/>
            <a:r>
              <a:rPr lang="fa-IR" sz="1600" b="1" u="sng" dirty="0" smtClean="0">
                <a:solidFill>
                  <a:srgbClr val="002060"/>
                </a:solidFill>
                <a:cs typeface="B Zar" pitchFamily="2" charset="-78"/>
              </a:rPr>
              <a:t>4- نحوه رسیدگی مالیاتی تراکنش های بانکی </a:t>
            </a:r>
          </a:p>
          <a:p>
            <a:pPr algn="r" rtl="1"/>
            <a:r>
              <a:rPr lang="fa-IR" sz="1400" b="1" dirty="0" smtClean="0">
                <a:solidFill>
                  <a:srgbClr val="002060"/>
                </a:solidFill>
                <a:cs typeface="B Zar" pitchFamily="2" charset="-78"/>
              </a:rPr>
              <a:t>در شروع کار ، اداره مالیاتی نسبت به تماس با مودی و تحویل فایل اکسل گردش حسابهای بانکی و گزارش مدیریتی خروجی بررسی فایل اکسل گردش حسابهای بانکی به مودی می کند .</a:t>
            </a:r>
          </a:p>
          <a:p>
            <a:pPr algn="r" rtl="1"/>
            <a:r>
              <a:rPr lang="fa-IR" sz="1400" b="1" dirty="0" smtClean="0">
                <a:solidFill>
                  <a:srgbClr val="002060"/>
                </a:solidFill>
                <a:cs typeface="B Zar" pitchFamily="2" charset="-78"/>
              </a:rPr>
              <a:t>نمونه گزارش گردش بدهکاروبستانکار و حسابهای متصل و غیرمتصل به کارتخوان را در ذیل مشاهده می کنید که به سرفصلهای مشخصی تقسیم شده است که جهت بررسی نحوه رسیدگی مالیاتی و رسیدن به مبلغ تراکنش قابل بررسی که ماخذ و مبنای محاسبه درآمد مشمول مالیات می باشد بایستی سرفصلهای : مبلغ حسابهای متصل به کارتخوان بیشتر از 15 م.ت + مبلغ حسابهای متصل به کارتخوان کمتر از 15 م.ت + مبلغ حسابهای غیرمتصل به کارتخوان بیشتر از 15 م.ت را با هم جمع کرد .</a:t>
            </a:r>
          </a:p>
          <a:p>
            <a:pPr algn="r" rtl="1"/>
            <a:endParaRPr lang="fa-IR" sz="1800" b="1" dirty="0" smtClean="0">
              <a:solidFill>
                <a:srgbClr val="002060"/>
              </a:solidFill>
              <a:cs typeface="B Zar" pitchFamily="2" charset="-78"/>
            </a:endParaRP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615553"/>
          </a:xfrm>
          <a:prstGeom prst="rect">
            <a:avLst/>
          </a:prstGeom>
        </p:spPr>
        <p:txBody>
          <a:bodyPr wrap="square">
            <a:spAutoFit/>
          </a:bodyPr>
          <a:lstStyle/>
          <a:p>
            <a:pPr algn="r" rtl="1"/>
            <a:endParaRPr lang="ar-SA" sz="1700" dirty="0" smtClean="0">
              <a:solidFill>
                <a:srgbClr val="002060"/>
              </a:solidFill>
              <a:cs typeface="B Zar" pitchFamily="2" charset="-78"/>
            </a:endParaRPr>
          </a:p>
          <a:p>
            <a:pPr algn="r" rtl="1"/>
            <a:endParaRPr lang="ar-SA" sz="1700" dirty="0">
              <a:solidFill>
                <a:srgbClr val="002060"/>
              </a:solidFill>
              <a:cs typeface="B Zar" pitchFamily="2" charset="-78"/>
            </a:endParaRPr>
          </a:p>
        </p:txBody>
      </p:sp>
      <p:pic>
        <p:nvPicPr>
          <p:cNvPr id="5" name="Picture 4"/>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0" y="2514600"/>
            <a:ext cx="9144000" cy="3933885"/>
          </a:xfrm>
          <a:prstGeom prst="rect">
            <a:avLst/>
          </a:prstGeom>
        </p:spPr>
      </p:pic>
    </p:spTree>
    <p:extLst>
      <p:ext uri="{BB962C8B-B14F-4D97-AF65-F5344CB8AC3E}">
        <p14:creationId xmlns="" xmlns:p14="http://schemas.microsoft.com/office/powerpoint/2010/main" val="352543171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81100" y="-8674"/>
            <a:ext cx="6781800" cy="5263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241110" y="566629"/>
            <a:ext cx="8839200" cy="4495800"/>
          </a:xfrm>
        </p:spPr>
        <p:txBody>
          <a:bodyPr>
            <a:noAutofit/>
          </a:bodyPr>
          <a:lstStyle/>
          <a:p>
            <a:pPr algn="r" rtl="1"/>
            <a:r>
              <a:rPr lang="fa-IR" sz="1600" b="1" u="sng" dirty="0" smtClean="0">
                <a:solidFill>
                  <a:srgbClr val="002060"/>
                </a:solidFill>
                <a:cs typeface="B Zar" pitchFamily="2" charset="-78"/>
              </a:rPr>
              <a:t>4- نحوه رسیدگی مالیاتی تراکنش های بانکی </a:t>
            </a:r>
          </a:p>
          <a:p>
            <a:pPr algn="r" rtl="1"/>
            <a:r>
              <a:rPr lang="fa-IR" sz="1800" b="1" dirty="0" smtClean="0">
                <a:solidFill>
                  <a:srgbClr val="002060"/>
                </a:solidFill>
                <a:cs typeface="B Zar" pitchFamily="2" charset="-78"/>
              </a:rPr>
              <a:t>اداره مالیاتی در زمان تهیه گزارش مدیریتی گردش حسابهای بانکی و آنالیز آنها و رسیدن به مبلغ قابل بررسی که ماخذ و مبنای محاسبه درآمد مشمول مالیات می باشد ، طبق بند 10 دستورالعمل شماره 200/99/16 مورخه 99/01/31 اقدام می کند که به شرح زیر است : </a:t>
            </a:r>
          </a:p>
          <a:p>
            <a:pPr algn="r" rtl="1"/>
            <a:r>
              <a:rPr lang="ar-SA" sz="2000" dirty="0">
                <a:solidFill>
                  <a:srgbClr val="002060"/>
                </a:solidFill>
                <a:cs typeface="B Zar" panose="00000400000000000000" pitchFamily="2" charset="-78"/>
              </a:rPr>
              <a:t>با توجه به احتمال عدم مستند سازی برخی از تراکنش بانکی در سنوات قبل از سال 1395 برای اشخاص حقیقی و به منظور تسهیل در فرایند گزارشگری مالیاتی این گونه مودیان مادامی که اسناد و مدارک مثبته ای دال بر کسب درآمد از بابت تراکنش های کمتر از مبلغ یکصد و پنجاه میلیون ریال (به استثنای تراکنش های واریزی از طریق (</a:t>
            </a:r>
            <a:r>
              <a:rPr lang="en-US" sz="2000" dirty="0" err="1">
                <a:solidFill>
                  <a:srgbClr val="002060"/>
                </a:solidFill>
                <a:cs typeface="B Zar" panose="00000400000000000000" pitchFamily="2" charset="-78"/>
              </a:rPr>
              <a:t>pos</a:t>
            </a:r>
            <a:r>
              <a:rPr lang="en-US" sz="2000" dirty="0">
                <a:solidFill>
                  <a:srgbClr val="002060"/>
                </a:solidFill>
                <a:cs typeface="B Zar" panose="00000400000000000000" pitchFamily="2" charset="-78"/>
              </a:rPr>
              <a:t>) </a:t>
            </a:r>
            <a:r>
              <a:rPr lang="ar-SA" sz="2000" dirty="0">
                <a:solidFill>
                  <a:srgbClr val="002060"/>
                </a:solidFill>
                <a:cs typeface="B Zar" panose="00000400000000000000" pitchFamily="2" charset="-78"/>
              </a:rPr>
              <a:t>یا درگاه الکترونیکی پرداخت) در دسترس نباشد، این تراکنش ها در محاسبه درآمد مشمول مالیات و مالیات منظور نخواهد شد.</a:t>
            </a:r>
          </a:p>
          <a:p>
            <a:pPr algn="r" rtl="1"/>
            <a:r>
              <a:rPr lang="ar-SA" sz="2000" dirty="0">
                <a:solidFill>
                  <a:srgbClr val="002060"/>
                </a:solidFill>
                <a:cs typeface="B Zar" panose="00000400000000000000" pitchFamily="2" charset="-78"/>
              </a:rPr>
              <a:t>بدیهی است در بررسی تراکنش های واریزی از طریق (</a:t>
            </a:r>
            <a:r>
              <a:rPr lang="en-US" sz="2000" dirty="0" err="1">
                <a:solidFill>
                  <a:srgbClr val="002060"/>
                </a:solidFill>
                <a:cs typeface="B Zar" panose="00000400000000000000" pitchFamily="2" charset="-78"/>
              </a:rPr>
              <a:t>pos</a:t>
            </a:r>
            <a:r>
              <a:rPr lang="en-US" sz="2000" dirty="0">
                <a:solidFill>
                  <a:srgbClr val="002060"/>
                </a:solidFill>
                <a:cs typeface="B Zar" panose="00000400000000000000" pitchFamily="2" charset="-78"/>
              </a:rPr>
              <a:t>) </a:t>
            </a:r>
            <a:r>
              <a:rPr lang="ar-SA" sz="2000" dirty="0">
                <a:solidFill>
                  <a:srgbClr val="002060"/>
                </a:solidFill>
                <a:cs typeface="B Zar" panose="00000400000000000000" pitchFamily="2" charset="-78"/>
              </a:rPr>
              <a:t>یا درگاه الکترونیکی پرداخت نیز می بایست ماهیت فعالیت های حوزه کسب و کار از جمله دریافت و پرداخت هایی که صرفا برای دریافت وجه نقد و بدون ماهیت درآمدی انجام شده، مدنظر باشد</a:t>
            </a:r>
            <a:r>
              <a:rPr lang="ar-SA" sz="2000" dirty="0" smtClean="0">
                <a:solidFill>
                  <a:srgbClr val="002060"/>
                </a:solidFill>
                <a:cs typeface="B Zar" panose="00000400000000000000" pitchFamily="2" charset="-78"/>
              </a:rPr>
              <a:t>.</a:t>
            </a:r>
            <a:endParaRPr lang="fa-IR" sz="2000" dirty="0" smtClean="0">
              <a:solidFill>
                <a:srgbClr val="002060"/>
              </a:solidFill>
              <a:cs typeface="B Zar" panose="00000400000000000000" pitchFamily="2" charset="-78"/>
            </a:endParaRPr>
          </a:p>
          <a:p>
            <a:pPr algn="r" rtl="1"/>
            <a:endParaRPr lang="fa-IR" sz="2000" dirty="0">
              <a:solidFill>
                <a:srgbClr val="002060"/>
              </a:solidFill>
              <a:cs typeface="B Zar" panose="00000400000000000000" pitchFamily="2" charset="-78"/>
            </a:endParaRPr>
          </a:p>
          <a:p>
            <a:pPr algn="r" rtl="1"/>
            <a:r>
              <a:rPr lang="fa-IR" sz="2000" dirty="0" smtClean="0">
                <a:solidFill>
                  <a:srgbClr val="FF0000"/>
                </a:solidFill>
                <a:cs typeface="B Zar" panose="00000400000000000000" pitchFamily="2" charset="-78"/>
              </a:rPr>
              <a:t>ولی در عمل ، با توجه به اینکه آنالیز و تفکیک این مبالغ توسط نرم افزار سازمان مالیاتی انجام می شود ، اشتباهاتی روی می دهد که منجر به آن می گردد که مثلا مبلغی که کمتر از 15 میلیون تومان است به دلیل آنکه بانک موردنظر در سال 1393 فیلد حساب مبدا و حساب مقصد را مشخص نکرده است ، نرم افزار آن را جزو تراکنش های انتقالی درنظر نگیرد و به اشتباه جزو تراکنش های قابل بررسی لحاظ گردد . </a:t>
            </a:r>
            <a:endParaRPr lang="ar-SA" sz="2000" dirty="0">
              <a:solidFill>
                <a:srgbClr val="FF0000"/>
              </a:solidFill>
              <a:cs typeface="B Zar" panose="00000400000000000000" pitchFamily="2" charset="-78"/>
            </a:endParaRPr>
          </a:p>
          <a:p>
            <a:pPr algn="r" rtl="1"/>
            <a:endParaRPr lang="fa-IR" sz="2000" dirty="0" smtClean="0">
              <a:solidFill>
                <a:srgbClr val="002060"/>
              </a:solidFill>
              <a:cs typeface="B Zar" pitchFamily="2" charset="-78"/>
            </a:endParaRP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615553"/>
          </a:xfrm>
          <a:prstGeom prst="rect">
            <a:avLst/>
          </a:prstGeom>
        </p:spPr>
        <p:txBody>
          <a:bodyPr wrap="square">
            <a:spAutoFit/>
          </a:bodyPr>
          <a:lstStyle/>
          <a:p>
            <a:pPr algn="r" rtl="1"/>
            <a:endParaRPr lang="ar-SA" sz="1700" dirty="0" smtClean="0">
              <a:solidFill>
                <a:srgbClr val="002060"/>
              </a:solidFill>
              <a:cs typeface="B Zar" pitchFamily="2" charset="-78"/>
            </a:endParaRPr>
          </a:p>
          <a:p>
            <a:pPr algn="r" rtl="1"/>
            <a:endParaRPr lang="ar-SA" sz="1700" dirty="0">
              <a:solidFill>
                <a:srgbClr val="002060"/>
              </a:solidFill>
              <a:cs typeface="B Zar" pitchFamily="2" charset="-78"/>
            </a:endParaRPr>
          </a:p>
        </p:txBody>
      </p:sp>
    </p:spTree>
    <p:extLst>
      <p:ext uri="{BB962C8B-B14F-4D97-AF65-F5344CB8AC3E}">
        <p14:creationId xmlns="" xmlns:p14="http://schemas.microsoft.com/office/powerpoint/2010/main" val="339419873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81100" y="-8674"/>
            <a:ext cx="6781800" cy="5263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241110" y="566629"/>
            <a:ext cx="8839200" cy="4495800"/>
          </a:xfrm>
        </p:spPr>
        <p:txBody>
          <a:bodyPr>
            <a:noAutofit/>
          </a:bodyPr>
          <a:lstStyle/>
          <a:p>
            <a:pPr algn="r" rtl="1"/>
            <a:r>
              <a:rPr lang="fa-IR" sz="1600" b="1" u="sng" dirty="0" smtClean="0">
                <a:solidFill>
                  <a:srgbClr val="002060"/>
                </a:solidFill>
                <a:cs typeface="B Zar" pitchFamily="2" charset="-78"/>
              </a:rPr>
              <a:t>4- نحوه رسیدگی مالیاتی تراکنش های بانکی </a:t>
            </a:r>
          </a:p>
          <a:p>
            <a:pPr algn="r" rtl="1"/>
            <a:endParaRPr lang="fa-IR" sz="2000" dirty="0" smtClean="0">
              <a:solidFill>
                <a:srgbClr val="002060"/>
              </a:solidFill>
              <a:cs typeface="B Zar" pitchFamily="2" charset="-78"/>
            </a:endParaRPr>
          </a:p>
          <a:p>
            <a:pPr algn="r" rtl="1"/>
            <a:r>
              <a:rPr lang="fa-IR" sz="2000" dirty="0" smtClean="0">
                <a:solidFill>
                  <a:srgbClr val="002060"/>
                </a:solidFill>
                <a:cs typeface="B Zar" pitchFamily="2" charset="-78"/>
              </a:rPr>
              <a:t>همچنین طبق بند 11 دستورالعمل اخیر ، </a:t>
            </a:r>
            <a:r>
              <a:rPr lang="ar-SA" sz="2000" dirty="0">
                <a:solidFill>
                  <a:srgbClr val="002060"/>
                </a:solidFill>
                <a:cs typeface="B Zar" pitchFamily="2" charset="-78"/>
              </a:rPr>
              <a:t>از حدس و گمان تعیین شغل مودی بدون وجود مستندات پرهیز شود و در موارد ابهام در خصوص موضوع فعالیت مودی برای راستی آزمایی و به منظور تشخیص صحیح نوع فعالیت، گروه رسیدگی موظف است علاوه بر استفاده از شواهد و قرائن در تشخیص نوع فعالیت مودی، نمونه ای از تراکنش های بانکی را از طریق رد یابی و حتی المقدور انطباق با طرف حساب آن </a:t>
            </a:r>
            <a:r>
              <a:rPr lang="ar-SA" sz="2000" dirty="0" smtClean="0">
                <a:solidFill>
                  <a:srgbClr val="002060"/>
                </a:solidFill>
                <a:cs typeface="B Zar" pitchFamily="2" charset="-78"/>
              </a:rPr>
              <a:t>رهگیری </a:t>
            </a:r>
            <a:r>
              <a:rPr lang="ar-SA" sz="2000" dirty="0">
                <a:solidFill>
                  <a:srgbClr val="002060"/>
                </a:solidFill>
                <a:cs typeface="B Zar" pitchFamily="2" charset="-78"/>
              </a:rPr>
              <a:t>و مستند سازی نمایند</a:t>
            </a:r>
            <a:r>
              <a:rPr lang="ar-SA" sz="2000" dirty="0" smtClean="0">
                <a:solidFill>
                  <a:srgbClr val="002060"/>
                </a:solidFill>
                <a:cs typeface="B Zar" pitchFamily="2" charset="-78"/>
              </a:rPr>
              <a:t>.</a:t>
            </a:r>
            <a:endParaRPr lang="fa-IR" sz="2000" dirty="0" smtClean="0">
              <a:solidFill>
                <a:srgbClr val="002060"/>
              </a:solidFill>
              <a:cs typeface="B Zar" pitchFamily="2" charset="-78"/>
            </a:endParaRPr>
          </a:p>
          <a:p>
            <a:pPr algn="r" rtl="1"/>
            <a:endParaRPr lang="fa-IR" sz="2000" dirty="0">
              <a:solidFill>
                <a:srgbClr val="002060"/>
              </a:solidFill>
              <a:cs typeface="B Zar" pitchFamily="2" charset="-78"/>
            </a:endParaRPr>
          </a:p>
          <a:p>
            <a:pPr algn="r" rtl="1"/>
            <a:r>
              <a:rPr lang="fa-IR" sz="2000" dirty="0" smtClean="0">
                <a:solidFill>
                  <a:srgbClr val="FF0000"/>
                </a:solidFill>
                <a:cs typeface="B Zar" pitchFamily="2" charset="-78"/>
              </a:rPr>
              <a:t>ولی درعمل بدلیل عدم تکمیل بانک اطلاعاتی سازمان مالیاتی و در دسترس نبودن اطلاعات لازم یا عدم توجه کافی،</a:t>
            </a:r>
          </a:p>
          <a:p>
            <a:pPr algn="r" rtl="1"/>
            <a:r>
              <a:rPr lang="fa-IR" sz="2000" dirty="0" smtClean="0">
                <a:solidFill>
                  <a:srgbClr val="FF0000"/>
                </a:solidFill>
                <a:cs typeface="B Zar" pitchFamily="2" charset="-78"/>
              </a:rPr>
              <a:t>نوع فعالیت مودی به اشتباه تشخیص داده می شود که باعث بالا رفتن نرخ ضریب علی الراس و تعیین نادرست درآمد مشمول مالیات مودی می گردد .</a:t>
            </a:r>
          </a:p>
          <a:p>
            <a:pPr algn="r" rtl="1"/>
            <a:r>
              <a:rPr lang="fa-IR" sz="2000" dirty="0" smtClean="0">
                <a:solidFill>
                  <a:srgbClr val="FF0000"/>
                </a:solidFill>
                <a:cs typeface="B Zar" pitchFamily="2" charset="-78"/>
              </a:rPr>
              <a:t>همچنین این موضوع تشخیص نادرست نوع فعالیت مودی ، ممکن است باعث تعلق تکالیف قانونی مالیاتی و جرایم مربوطه گردد .</a:t>
            </a:r>
            <a:endParaRPr lang="fa-IR" sz="2000" dirty="0">
              <a:solidFill>
                <a:srgbClr val="FF0000"/>
              </a:solidFill>
              <a:cs typeface="B Zar" pitchFamily="2" charset="-78"/>
            </a:endParaRP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615553"/>
          </a:xfrm>
          <a:prstGeom prst="rect">
            <a:avLst/>
          </a:prstGeom>
        </p:spPr>
        <p:txBody>
          <a:bodyPr wrap="square">
            <a:spAutoFit/>
          </a:bodyPr>
          <a:lstStyle/>
          <a:p>
            <a:pPr algn="r" rtl="1"/>
            <a:endParaRPr lang="ar-SA" sz="1700" dirty="0" smtClean="0">
              <a:solidFill>
                <a:srgbClr val="002060"/>
              </a:solidFill>
              <a:cs typeface="B Zar" pitchFamily="2" charset="-78"/>
            </a:endParaRPr>
          </a:p>
          <a:p>
            <a:pPr algn="r" rtl="1"/>
            <a:endParaRPr lang="ar-SA" sz="1700" dirty="0">
              <a:solidFill>
                <a:srgbClr val="002060"/>
              </a:solidFill>
              <a:cs typeface="B Zar" pitchFamily="2" charset="-78"/>
            </a:endParaRPr>
          </a:p>
        </p:txBody>
      </p:sp>
    </p:spTree>
    <p:extLst>
      <p:ext uri="{BB962C8B-B14F-4D97-AF65-F5344CB8AC3E}">
        <p14:creationId xmlns="" xmlns:p14="http://schemas.microsoft.com/office/powerpoint/2010/main" val="166888764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81100" y="-8674"/>
            <a:ext cx="6781800" cy="5263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241110" y="566629"/>
            <a:ext cx="8839200" cy="4495800"/>
          </a:xfrm>
        </p:spPr>
        <p:txBody>
          <a:bodyPr>
            <a:noAutofit/>
          </a:bodyPr>
          <a:lstStyle/>
          <a:p>
            <a:pPr algn="r" rtl="1"/>
            <a:r>
              <a:rPr lang="fa-IR" sz="1600" b="1" u="sng" dirty="0" smtClean="0">
                <a:solidFill>
                  <a:srgbClr val="002060"/>
                </a:solidFill>
                <a:cs typeface="B Zar" pitchFamily="2" charset="-78"/>
              </a:rPr>
              <a:t>4- نحوه رسیدگی مالیاتی تراکنش های بانکی </a:t>
            </a:r>
          </a:p>
          <a:p>
            <a:pPr algn="r" rtl="1"/>
            <a:endParaRPr lang="fa-IR" sz="2000" dirty="0" smtClean="0">
              <a:solidFill>
                <a:srgbClr val="002060"/>
              </a:solidFill>
              <a:cs typeface="B Zar" pitchFamily="2" charset="-78"/>
            </a:endParaRPr>
          </a:p>
          <a:p>
            <a:pPr algn="r" rtl="1"/>
            <a:r>
              <a:rPr lang="fa-IR" sz="2000" dirty="0" smtClean="0">
                <a:solidFill>
                  <a:srgbClr val="002060"/>
                </a:solidFill>
                <a:cs typeface="B Zar" pitchFamily="2" charset="-78"/>
              </a:rPr>
              <a:t>از بندهای مهم دستورالعمل اخیر ، بند 12 و 13 آن است که در دفاع مالیاتی تراکنش های بانکی می توان ازآنها استفاده کرد : </a:t>
            </a:r>
          </a:p>
          <a:p>
            <a:pPr algn="r" rtl="1"/>
            <a:r>
              <a:rPr lang="ar-SA" sz="2000" dirty="0" smtClean="0">
                <a:solidFill>
                  <a:srgbClr val="002060"/>
                </a:solidFill>
                <a:cs typeface="B Zar" pitchFamily="2" charset="-78"/>
              </a:rPr>
              <a:t>12-</a:t>
            </a:r>
            <a:r>
              <a:rPr lang="fa-IR" sz="2000" dirty="0" smtClean="0">
                <a:solidFill>
                  <a:srgbClr val="002060"/>
                </a:solidFill>
                <a:cs typeface="B Zar" pitchFamily="2" charset="-78"/>
              </a:rPr>
              <a:t> </a:t>
            </a:r>
            <a:r>
              <a:rPr lang="ar-SA" sz="2000" dirty="0" smtClean="0">
                <a:solidFill>
                  <a:srgbClr val="002060"/>
                </a:solidFill>
                <a:cs typeface="B Zar" pitchFamily="2" charset="-78"/>
              </a:rPr>
              <a:t>با </a:t>
            </a:r>
            <a:r>
              <a:rPr lang="ar-SA" sz="2000" dirty="0">
                <a:solidFill>
                  <a:srgbClr val="002060"/>
                </a:solidFill>
                <a:cs typeface="B Zar" pitchFamily="2" charset="-78"/>
              </a:rPr>
              <a:t>توجه به اینکه اطلاعات واصله مربوط به تراکنش های بانکی در قالب </a:t>
            </a:r>
            <a:r>
              <a:rPr lang="ar-SA" sz="2000" dirty="0">
                <a:solidFill>
                  <a:srgbClr val="FF0000"/>
                </a:solidFill>
                <a:cs typeface="B Zar" pitchFamily="2" charset="-78"/>
              </a:rPr>
              <a:t>اطلاعات پولی </a:t>
            </a:r>
            <a:r>
              <a:rPr lang="ar-SA" sz="2000" dirty="0">
                <a:solidFill>
                  <a:srgbClr val="002060"/>
                </a:solidFill>
                <a:cs typeface="B Zar" pitchFamily="2" charset="-78"/>
              </a:rPr>
              <a:t>بوده و این امر می تواند موید وجود </a:t>
            </a:r>
            <a:r>
              <a:rPr lang="ar-SA" sz="2000" dirty="0">
                <a:solidFill>
                  <a:srgbClr val="FF0000"/>
                </a:solidFill>
                <a:cs typeface="B Zar" pitchFamily="2" charset="-78"/>
              </a:rPr>
              <a:t>فعالیت مالی </a:t>
            </a:r>
            <a:r>
              <a:rPr lang="ar-SA" sz="2000" dirty="0">
                <a:solidFill>
                  <a:srgbClr val="002060"/>
                </a:solidFill>
                <a:cs typeface="B Zar" pitchFamily="2" charset="-78"/>
              </a:rPr>
              <a:t>باشد لکن لزوما میزان فعالیت های مالی با فعالیت های پولی مودیان یکسان نمی­باشد، بنابراین می بایست در نظر داشت که </a:t>
            </a:r>
            <a:r>
              <a:rPr lang="ar-SA" sz="2000" dirty="0">
                <a:solidFill>
                  <a:srgbClr val="FF0000"/>
                </a:solidFill>
                <a:cs typeface="B Zar" pitchFamily="2" charset="-78"/>
              </a:rPr>
              <a:t>کلیه اقلام وارده به حسابهای بانکی مودیان دلیلی بر وجود درآمد نبوده </a:t>
            </a:r>
            <a:r>
              <a:rPr lang="ar-SA" sz="2000" dirty="0">
                <a:solidFill>
                  <a:srgbClr val="002060"/>
                </a:solidFill>
                <a:cs typeface="B Zar" pitchFamily="2" charset="-78"/>
              </a:rPr>
              <a:t>و این امر می بایست با توجه به ماهیت </a:t>
            </a:r>
            <a:r>
              <a:rPr lang="ar-SA" sz="2000" dirty="0" smtClean="0">
                <a:solidFill>
                  <a:srgbClr val="002060"/>
                </a:solidFill>
                <a:cs typeface="B Zar" pitchFamily="2" charset="-78"/>
              </a:rPr>
              <a:t>فعالیت</a:t>
            </a:r>
            <a:r>
              <a:rPr lang="fa-IR" sz="2000" dirty="0" smtClean="0">
                <a:solidFill>
                  <a:srgbClr val="002060"/>
                </a:solidFill>
                <a:cs typeface="B Zar" pitchFamily="2" charset="-78"/>
              </a:rPr>
              <a:t> </a:t>
            </a:r>
            <a:r>
              <a:rPr lang="ar-SA" sz="2000" dirty="0" smtClean="0">
                <a:solidFill>
                  <a:srgbClr val="002060"/>
                </a:solidFill>
                <a:cs typeface="B Zar" pitchFamily="2" charset="-78"/>
              </a:rPr>
              <a:t>مودیان </a:t>
            </a:r>
            <a:r>
              <a:rPr lang="ar-SA" sz="2000" dirty="0">
                <a:solidFill>
                  <a:srgbClr val="002060"/>
                </a:solidFill>
                <a:cs typeface="B Zar" pitchFamily="2" charset="-78"/>
              </a:rPr>
              <a:t>و واقعیت امر مد نظر گروه رسیدگی قرار گیرد.</a:t>
            </a:r>
          </a:p>
          <a:p>
            <a:pPr algn="r" rtl="1"/>
            <a:endParaRPr lang="fa-IR" sz="2000" dirty="0" smtClean="0">
              <a:solidFill>
                <a:srgbClr val="002060"/>
              </a:solidFill>
              <a:cs typeface="B Zar" pitchFamily="2" charset="-78"/>
            </a:endParaRPr>
          </a:p>
          <a:p>
            <a:pPr algn="r" rtl="1"/>
            <a:r>
              <a:rPr lang="fa-IR" sz="2000" dirty="0">
                <a:solidFill>
                  <a:srgbClr val="002060"/>
                </a:solidFill>
                <a:cs typeface="B Zar" pitchFamily="2" charset="-78"/>
              </a:rPr>
              <a:t>13</a:t>
            </a:r>
            <a:r>
              <a:rPr lang="fa-IR" sz="2000" dirty="0" smtClean="0">
                <a:solidFill>
                  <a:srgbClr val="002060"/>
                </a:solidFill>
                <a:cs typeface="B Zar" pitchFamily="2" charset="-78"/>
              </a:rPr>
              <a:t>-چنانچه به هر نحو تراکنش های بانکی ارسالی </a:t>
            </a:r>
            <a:r>
              <a:rPr lang="fa-IR" sz="2000" dirty="0">
                <a:solidFill>
                  <a:srgbClr val="002060"/>
                </a:solidFill>
                <a:cs typeface="B Zar" pitchFamily="2" charset="-78"/>
              </a:rPr>
              <a:t>در حسابرسی </a:t>
            </a:r>
            <a:r>
              <a:rPr lang="fa-IR" sz="2000" dirty="0" smtClean="0">
                <a:solidFill>
                  <a:srgbClr val="002060"/>
                </a:solidFill>
                <a:cs typeface="B Zar" pitchFamily="2" charset="-78"/>
              </a:rPr>
              <a:t>های قبلی در اختیار ادارات امور مالیاتی قرار گرفته باشد اعم از اینکه شماره حساب های مربوطه در صورت مجلس های موضوع مواد 97 و 229 قانون مالیات های مستقیم درج شده یا در رسیدگی های قبلی اسناد و مدارک آن توسط مودی ارائه شده یا گردش حسابهای بانکی در دفاتر قانونی مودی ثبت شده باشد و همچنین در مواردی که ادارات امور مالیاتی در رسیدگی های قبلی از گردش حساب های مربوط اطلاع داشته باشند، حسابرسی مجدد تراکنش ها و یا حساب های بانکی مذکور موضوعیت نخواهد داشت.</a:t>
            </a:r>
            <a:endParaRPr lang="fa-IR" sz="2000" dirty="0">
              <a:solidFill>
                <a:srgbClr val="002060"/>
              </a:solidFill>
              <a:cs typeface="B Zar" pitchFamily="2" charset="-78"/>
            </a:endParaRP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
        <p:nvSpPr>
          <p:cNvPr id="9" name="Rectangle 8"/>
          <p:cNvSpPr/>
          <p:nvPr/>
        </p:nvSpPr>
        <p:spPr>
          <a:xfrm>
            <a:off x="2286000" y="-26810047"/>
            <a:ext cx="4572000" cy="12772727"/>
          </a:xfrm>
          <a:prstGeom prst="rect">
            <a:avLst/>
          </a:prstGeom>
        </p:spPr>
        <p:txBody>
          <a:bodyPr>
            <a:spAutoFit/>
          </a:bodyPr>
          <a:lstStyle/>
          <a:p>
            <a:pPr rtl="1"/>
            <a:r>
              <a:rPr lang="ar-SA" sz="800" dirty="0" smtClean="0"/>
              <a:t>بدینوسیله دستورالعمل شماره505/95/200 مورخ4/2/1395 موضوع نحوه بررسی و رسیدگی به تراکنش های بانکی مشکوک به شرح ذیل اصلاح و ابلاغ می­گردد :</a:t>
            </a:r>
          </a:p>
          <a:p>
            <a:pPr rtl="1"/>
            <a:r>
              <a:rPr lang="ar-SA" sz="800" dirty="0" smtClean="0"/>
              <a:t>   در هر اداره کل متناسب با حجم اطلاعات دریافتی، یک یا چندگروه رسیدگی ویژه زیر نظر یکی از روسای امور مالیاتی که در امر حسابرسی مالیاتی دارای تبحر، دانش و تجربه کافی باشد تشکیل و مشخصات مأموران مالیاتی مذکور به همراه رونوشتی از احکام صادره برای ایشان به دفتر فنی و حسابرسی مالیاتی ارسال شود. رسیدگی به اطلاعات تراکنش های بانکی واصله به ترتیبی که در این دستورالعمل تعیین می شود، در اجرای ماده 29 آیین نامه اجرایی ماده 219 قانون مالیاتهای مستقیم، توسط گروه یا گروه های رسیدگی مذکور صورت خواهد پذیرفت.</a:t>
            </a:r>
          </a:p>
          <a:p>
            <a:pPr rtl="1"/>
            <a:r>
              <a:rPr lang="ar-SA" sz="800" dirty="0" smtClean="0"/>
              <a:t>   ادارات کل امور مالیاتی پس از دریافت اطلاعات تراکنش 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rtl="1"/>
            <a:r>
              <a:rPr lang="ar-SA" sz="800" dirty="0" smtClean="0"/>
              <a:t>1-چنانچه تراکنش 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 های بانکی، حسب دستور مدیرکل امور مالیاتی، می بایستی این اطلاعات در اختیار گروه رسیدگی ویژه قرار گیرد.</a:t>
            </a:r>
          </a:p>
          <a:p>
            <a:pPr rtl="1"/>
            <a:r>
              <a:rPr lang="ar-SA" sz="800" dirty="0" smtClean="0"/>
              <a:t>2-چنانچه تراکنش های بانکی واصله، متعلق به شخص حقیقی بوده که دارای بیش از یک پرونده در نظام مالیاتی می باشد، حداکثر ظرف مدت دو هفته پس از دریافت اطلاعات تراکنش های بانکی، با دعوت کتبی از صاحب یا صاحبان حساب، ضمن اخذ توضیحات کتبی ایشان در ارتباط با تراکنش های بانکی واصله و ارتباط آنها با هر یک از پرونده 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مأموران مالیاتی ذیربط خواهد رسید.</a:t>
            </a:r>
          </a:p>
          <a:p>
            <a:pPr rtl="1"/>
            <a:r>
              <a:rPr lang="ar-SA" sz="800" dirty="0" smtClean="0"/>
              <a:t>سپس پرونده متشکله به ضمیمه اطلاعات تراکنش های بانکی واصله، حسب دستور مدیرکل امور مالیاتی در اختیار گروه رسیدگی ویژه قرار گیرد.</a:t>
            </a:r>
          </a:p>
          <a:p>
            <a:pPr rtl="1"/>
            <a:r>
              <a:rPr lang="ar-SA" sz="800" dirty="0" smtClean="0"/>
              <a:t>3-چنانچه تراکنش های بانکی واصله، متعلق به اشخاص حقیقی و حقوقی فاقد پرونده در نظام مالیاتی کشور باشد، حداکثر ظرف مدت دو هفته پس از دریافت اطلاعات تراکنش های بانکی، نسبت به انجام تحقیقات لازم و با دعوت صاحب یا صاحبان حساب نسبت به تعیین موضوع فعالیت ایشان و تکمیل فرم شماره دو پیوست اقدام و مطابق دستورالعمل های مربوط نسبت به ثبت نام و تشکیل پرونده برای اشخاص مذکورحسب مورد اقدام شود. سپس اطلاعات تراکنش های بانکی واصله، طبق دستور مدیرکل امور مالیاتی در اختیار گروه رسیدگی ویژه قرار گیرد. 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نسبت به ثبت نام و تشکیل پرونده برای این قبیل اشخاص اقدام نموده و سپس حسب دستور مدیرکل امور مالیاتی اطلاعات تراکنش های بانکی رادر اختیار گروه رسیدگی ویژه قرار دهند.</a:t>
            </a:r>
          </a:p>
          <a:p>
            <a:pPr rtl="1"/>
            <a:r>
              <a:rPr lang="ar-SA" sz="800" dirty="0" smtClean="0"/>
              <a:t>4-چنانچه تراکنش های بانکی واصله، متعلق به شخص حقیقی باشد که خود عضو هیأت مدیره، مدیرعامل یا کارمند شخص دیگری بوده، حداکثر ظرف مدت دو هفته پس از دریافت اطلاعات تراکنش های بانکی، ضمن دعوت کتبی از صاحب حساب و اخذ توضیحات کتبی وی در خصوص ماهیت تراکنش های بانکی واصله، چنانچه حسب اظهارات مکتوب صاحب حساب، تراکنش های بانکی واصله مرتبط با فعالیت های شخص دیگری باشد و این موضوع مورد تأیید کتبی و رسمی شخص مذکور نیز قرار گیرد، با تنظیم فرم شماره یک پیوست که به امضای طرفین رسیده است، اطلاعات تراکنش 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 های بانکی با فعالیت خویش را تأیید ننماید و یا اساسا تراکنش های بانکی واصله، باتوجه به اظهارات مکتوب صاحب حساب به خود شخص حقیقی تعلق داشته باشد، مطابق بندهای 1 ، 2 و 3  فوق الذکر حسب مورد اقدام مقتضی به عمل آید.</a:t>
            </a:r>
          </a:p>
          <a:p>
            <a:pPr rtl="1"/>
            <a:r>
              <a:rPr lang="ar-SA" sz="800" dirty="0" smtClean="0"/>
              <a:t>5-از آنجایی که تراکنش های بانکی واصله می تواند نتیجه معاملات و عملیات مشکوک به پولشویی باشد، بنا براین رعایت مفاد دستورالعمل کشف معاملات و عملیات مشکوک و شیوه گزارش دهی در سازمان امور مالیاتی و اعلام محرمانه گزارش به دفتر بازرسی ویژه، مبارزه با پولشویی و فرار مالیاتی حسب مورد الزامی خواهد بود.</a:t>
            </a:r>
          </a:p>
          <a:p>
            <a:pPr rtl="1"/>
            <a:r>
              <a:rPr lang="ar-SA" sz="800" b="1" dirty="0" smtClean="0"/>
              <a:t>نحوه رسیدگی و تعیین درآمد مشمول مالیات نسبت به تراکنش های بانکی واصله</a:t>
            </a:r>
            <a:endParaRPr lang="ar-SA" sz="800" dirty="0" smtClean="0"/>
          </a:p>
          <a:p>
            <a:pPr rtl="1"/>
            <a:r>
              <a:rPr lang="ar-SA" sz="800" dirty="0" smtClean="0"/>
              <a:t>   گروه رسیدگی ویژه پس از دریافت حکم رسیدگی، پرونده و اطلاعات تراکنش­های­بانکی­راازواحدذیربط­تحویل­وحسب­مقررات مواد 95 ،97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rtl="1"/>
            <a:r>
              <a:rPr lang="ar-SA" sz="800" dirty="0" smtClean="0"/>
              <a:t>1-تراکنش­هایی که موید گردش وجوه بین حساب­های مختلف بانکی یک مودی می­باشد به عنوان درآمد منظور نخواهد شد.</a:t>
            </a:r>
          </a:p>
          <a:p>
            <a:pPr rtl="1"/>
            <a:r>
              <a:rPr lang="ar-SA" sz="800" dirty="0" smtClean="0"/>
              <a:t>2-مبالغ واریزی به­حساب مودی که مربوط به دریافت وام و تسهیلات میباشد، ماهیتا به عنوان درآمد تلقی نشده و می­بایست برابر مقررات مربوط آثار مالیاتی آنها مورد رسیدگی قرار گیرد.</a:t>
            </a:r>
          </a:p>
          <a:p>
            <a:pPr rtl="1"/>
            <a:r>
              <a:rPr lang="ar-SA" sz="800" dirty="0" smtClean="0"/>
              <a:t>3-وجوه دریافتی بابت تسویه تمام یا بخشی از وجوه پرداختی قبلی به سایر اشخاص،ماهیتابه­عنوان­درآمدتلقی­نشده­و می بایست برابر مقررات مربوط آثار مالیاتی آنها مورد رسیدگی قرار گیرد.</a:t>
            </a:r>
          </a:p>
          <a:p>
            <a:pPr rtl="1"/>
            <a:r>
              <a:rPr lang="ar-SA" sz="200" dirty="0" smtClean="0"/>
              <a:t>4-درصورتی</a:t>
            </a:r>
            <a:r>
              <a:rPr lang="ar-SA" sz="800" dirty="0" smtClean="0"/>
              <a:t>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rtl="1"/>
            <a:r>
              <a:rPr lang="ar-SA" sz="800" dirty="0" smtClean="0"/>
              <a:t>5-چنانچه مودی به یکی از فعالیت های موضوع ماده 81 قانون مالیاتهای مستقیم اشتغال داشته باشد، وجوه واریزی مرتبط با درآمدهای ناشی از فعالیت های مذکور، از سایر مبالغ واریزی تفکیک و مطابق مقررات موضوعه اقدام شود.</a:t>
            </a:r>
          </a:p>
          <a:p>
            <a:pPr rtl="1"/>
            <a:r>
              <a:rPr lang="ar-SA" sz="800" dirty="0" smtClean="0"/>
              <a:t>6-چنانچه وجوه واریزی به حساب اشخاص، بنابر اظهارات مکتوب صاحب حساب ناشی از دریافت سهم الارث، نذر، وقف و حبس باشد، برابر مقررات مربوط مورد بررسی قرار گیرد. </a:t>
            </a:r>
          </a:p>
          <a:p>
            <a:pPr rtl="1"/>
            <a:r>
              <a:rPr lang="ar-SA" sz="800" dirty="0" smtClean="0"/>
              <a:t>7-وجوه واریزی که مالیات آنها براساس مقررات قانون مالیاتهای مستقیم بصورت نرخ مقطوع از جمله فروش سهام و یا فروش املاک دریافت می شود، جداگانه مورد بررسی و حسب مقررات موضوعه اقدام شود.</a:t>
            </a:r>
          </a:p>
          <a:p>
            <a:pPr rtl="1"/>
            <a:r>
              <a:rPr lang="ar-SA" sz="800" dirty="0" smtClean="0"/>
              <a:t>8-چنانچه وجوه واریزی از مصادیق غیر مشمول مالیات ویا درآمدهای معاف از پرداخت مالیات باشد، بارعایت مقررات در محاسبات منظور نخواهد شد.</a:t>
            </a:r>
          </a:p>
          <a:p>
            <a:pPr rtl="1"/>
            <a:r>
              <a:rPr lang="ar-SA" sz="800" dirty="0" smtClean="0"/>
              <a:t>9-چنانچه بر اساس بررسی های به عمل آمده، بازدید و تحقیقات میدانی، توسط گروه رسیدگی کننده، به صورت مستند یا مستدل مشخص شود که وجوه واریزی به حساب های اشخاص ناشی از فعالیت های اقتصادی صاحب حساب می باشدکه قبلادرمحاسبه مالیات آنهابه نحوی منظورنشده باشد، مطابق مقررات موضوعه نسبت به مطالبه مالیات اقدام مقتضی به عمل آید.</a:t>
            </a:r>
          </a:p>
          <a:p>
            <a:pPr rtl="1"/>
            <a:r>
              <a:rPr lang="ar-SA" sz="800" dirty="0" smtClean="0"/>
              <a:t>10-چنانچه بر اساس اظهارات صریح و مکتوب مودی، در قبال وجوه واریزی به حساب های بانکی وی، مابه ازایی اعم از کالا یا خدمات توسط مودی ارائه نشده و یا در آینده ارائه نشود، و یا وجوه واریزی ناشی از معاملات محاباتی بوده، این امر موید وجود درآمد اتفاقی برای مودی بوده و حسب مقررات فصل ششم از باب سوم قانون مالیاتهای مستقیم مشمول مالیات خواهد بود. در اجرای این بند دریافت وجوهی که ناشی از جبران خسارت بوده مشمول مالیات درآمد اتفاقی نخواهد شد. وجوه دریافتی ناشی از خسارت حسب مورد می بایستی بر اساس منشاء خسارت مورد رسیدگی و اقدام مقتضی قرار گیرد.دراجرای­این­بند،مأموران مالیاتی ذیربط می بایستی در چارچوب دستورالعمل کشف معاملات و عملیات مشکوک و شیوه گزارش دهی در سازمان امور مالیاتی نسبت به اعلام مراتب به دفتر بازرسی ویژه، مبارزه با پولشویی و فرار مالیاتی، اقدام مقتضی را به عمل آورند.</a:t>
            </a:r>
          </a:p>
          <a:p>
            <a:pPr rtl="1"/>
            <a:r>
              <a:rPr lang="ar-SA" sz="800" dirty="0" smtClean="0"/>
              <a:t>11-با ملحوظ نظر داشتن موارد فوق، سایر وجوه دریافتی مودی را با فعالیت شغلی اعلامی توسط وی مورد مطابقت قرار داده و درصورتی که مودی دارای چند واحد شغلی است با درنظر گرفتن اسناد و مدارک مثبته و واقعیت امر، وجوه واریزی، به فعالیتهای مختلف مودی تخصیص یافته و درآمد مشمول مالیات و مالیات متعلق به آن فعالیت ها برابرمقررات محاسبه و مطالبه شود. بدیهی است آن قسمت از وجوه دریافتی مودی که پیش از این به عنوان درآمد توسط­مودی­ابرازویاتوسط­اداره امور مالیاتی به عنوان درآمد شناسایی و مالیات مرتبط با آن مطالبه شده است، مجددا مورد محاسبه و مطالبه مالیات قرار</a:t>
            </a:r>
            <a:br>
              <a:rPr lang="ar-SA" sz="800" dirty="0" smtClean="0"/>
            </a:br>
            <a:r>
              <a:rPr lang="ar-SA" sz="800" dirty="0" smtClean="0"/>
              <a:t>نخواهد گرفت.</a:t>
            </a:r>
          </a:p>
          <a:p>
            <a:pPr rtl="1"/>
            <a:r>
              <a:rPr lang="ar-SA" sz="800" dirty="0" smtClean="0"/>
              <a:t>12-بدیهی است مأموران مالیاتی رسیدگی کننده به اطلاعات تراکنش های بانکی واصله، علاوه بر رسیدگی در چارچوب قانون مالیاتهای مستقیم و مطالبه مالیات متعلقه، موظفند با رعایت فراخوان های ثبت نام در نظام مالیات بر ارزش افزوده و در چارچوب  قانون مالیات بر ارزش افزوده، رسیدگی های لازم را به عمل آورده و حسب مورد برابر مقررات نسبت به مطالبه مالیات و عوارض متعلقه نیز اقدام نمایند.</a:t>
            </a:r>
          </a:p>
          <a:p>
            <a:pPr rtl="1"/>
            <a:r>
              <a:rPr lang="ar-SA" sz="800" dirty="0" smtClean="0"/>
              <a:t>13-با توجه به اینکه اطلاعات واصله مربوط به تراکنش های بانکی در قالب اطلاعات پولی بوده و این امر می تواند موید وجود فعالیت مالی باشد لکن لزوما میزان فعالیتهای مالی با فعالیتهای پولی مودیان یکسان نمی­باشد بنابراین می بایست در نظر داشت که کلیه اقلام وارده به حسابهای بانکی مودیان دلیلی بر وجود درآمد نبوده و این امر می بایست با توجه به واقعیت امر مد نظر گروه رسیدگی قرار گیرد.</a:t>
            </a:r>
          </a:p>
          <a:p>
            <a:pPr rtl="1"/>
            <a:r>
              <a:rPr lang="ar-SA" sz="800" dirty="0" smtClean="0"/>
              <a:t>14-درصورتی که اشخاص حقیقی هیچگونه اطلاعاتی اعم از مستند و یا دلایل و قرائن، نسبت به حسابهای بانکی در اختیار گروه رسیدگی قرار ندهند، گروه رسیدگی ضمن انجام اقدامات در قالب دستورالعمل کشف معاملات و عملیات مشکوک و شیوه گزارش دهی در سازمان امور مالیاتی می بایست حسب مقررات ماده 93 قانون مالیاتهای مستقیم در قالب " اشتغال به  مشاغل یا عناوین دیگر غیر از موارد مذکور در سایر فصل های این قانون " نسبت به مطالبه مالیات متعلقه و جرایم مربوطه اقدام نماید.</a:t>
            </a:r>
          </a:p>
          <a:p>
            <a:pPr rtl="1"/>
            <a:r>
              <a:rPr lang="ar-SA" sz="800" dirty="0" smtClean="0"/>
              <a:t>15-در کلیه موارد این دستورالعمل که نیاز به صدور برگ تشخیص مالیات یا برگ تشخیص مالیات متمم­یا برگ مطالبه مالیات حسب مورد باشد می­بایست مهلت­های قانونی درخصوص مرور زمان مالیاتی از جمله ماده 157 قانون مالیاتهای مستقیم و تبصره آن مد نظر قرار گیرد.</a:t>
            </a:r>
          </a:p>
          <a:p>
            <a:pPr rtl="1"/>
            <a:r>
              <a:rPr lang="ar-SA" sz="800" dirty="0" smtClean="0"/>
              <a:t>16-کارکنان ذی ربط سازمان امور مالیاتی کشور که با انجام فرآیند رسیدگی به تراکنش های بانکی براساس ادله مثبته از وقوع جرم مالیاتی ارتکابی از تاریخ لازم الاجراء شدن قانون اصلاح قانون مالیاتهای مستقیم مصوب 31/4/1394 (1/1/1395)مطلع می­شوند، مکلفند مراتب را به همراه اطلاعات و اسناد و مدارک مربوط به منظور اعلام جرم و اقامه دعوا در مرجع قضایی صالح به دادستانی انتظامی مالیاتی گزارش نمایند. در صورتی که به لحاظ شمول مرور زمان مالیاتی، امکان اقدام برابر بند (15) این دستورالعمل فراهم نگردد; به لحاظ مسئولیت مرتکب یا مرتکبان جرم یاد شده در پرداخت اصل مالیات و جریمه­های­متعلق، همچنین ضرر و زیان وارده به دولت، اشخاص یاد شده موظف به گزارش کردن این موضوع نیز خواهند بود.</a:t>
            </a:r>
          </a:p>
          <a:p>
            <a:pPr rtl="1"/>
            <a:r>
              <a:rPr lang="ar-SA" sz="800" dirty="0" smtClean="0"/>
              <a:t>همچنین در صورت اطلاع از وقوع جرم موضوع ماده ( 24) یا تخلفات موضوع ماده (5) قانون ارتقاء سلامت نظام اداری و مقابله با فساد که از تاریخ لازم الاجراء شدن آن قانون (21/10/1390 ) ارتکاب یافته است; مکلفند مراتب را برابرمقررات­قانون یاد شده به منظور تعقیب در مرجع قضایی صالح گزارش نمایند.</a:t>
            </a:r>
          </a:p>
          <a:p>
            <a:pPr rtl="1"/>
            <a:r>
              <a:rPr lang="ar-SA" sz="800" dirty="0" smtClean="0"/>
              <a:t>   مسئولیت حسن اجرای این دستورالعمل بر عهده مدیران کل امور مالیاتی خواهد بود.</a:t>
            </a:r>
          </a:p>
          <a:p>
            <a:pPr rtl="1"/>
            <a:r>
              <a:rPr lang="ar-SA" sz="800" dirty="0" smtClean="0"/>
              <a:t>   با صدور این دستورالعمل، مفاد دستورالعمل 505/95/200 مورخ4/2/1395 کان لم یکن اعلام می گردد.</a:t>
            </a:r>
            <a:endParaRPr lang="ar-SA" sz="800" dirty="0"/>
          </a:p>
        </p:txBody>
      </p:sp>
      <p:sp>
        <p:nvSpPr>
          <p:cNvPr id="11" name="Rectangle 10"/>
          <p:cNvSpPr/>
          <p:nvPr/>
        </p:nvSpPr>
        <p:spPr>
          <a:xfrm>
            <a:off x="304800" y="2286000"/>
            <a:ext cx="8686800" cy="3970318"/>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2" name="Rectangle 11"/>
          <p:cNvSpPr/>
          <p:nvPr/>
        </p:nvSpPr>
        <p:spPr>
          <a:xfrm>
            <a:off x="228600" y="2333685"/>
            <a:ext cx="8686800" cy="2031325"/>
          </a:xfrm>
          <a:prstGeom prst="rect">
            <a:avLst/>
          </a:prstGeom>
        </p:spPr>
        <p:txBody>
          <a:bodyPr wrap="square">
            <a:spAutoFit/>
          </a:bodyPr>
          <a:lstStyle/>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fa-IR" dirty="0" smtClean="0">
              <a:solidFill>
                <a:srgbClr val="002060"/>
              </a:solidFill>
              <a:cs typeface="B Zar" pitchFamily="2" charset="-78"/>
            </a:endParaRPr>
          </a:p>
          <a:p>
            <a:pPr algn="r" rtl="1"/>
            <a:endParaRPr lang="ar-SA" dirty="0">
              <a:solidFill>
                <a:srgbClr val="002060"/>
              </a:solidFill>
              <a:cs typeface="B Zar" pitchFamily="2" charset="-78"/>
            </a:endParaRPr>
          </a:p>
        </p:txBody>
      </p:sp>
      <p:sp>
        <p:nvSpPr>
          <p:cNvPr id="10" name="Rectangle 9"/>
          <p:cNvSpPr/>
          <p:nvPr/>
        </p:nvSpPr>
        <p:spPr>
          <a:xfrm>
            <a:off x="381000" y="2209800"/>
            <a:ext cx="8610600" cy="615553"/>
          </a:xfrm>
          <a:prstGeom prst="rect">
            <a:avLst/>
          </a:prstGeom>
        </p:spPr>
        <p:txBody>
          <a:bodyPr wrap="square">
            <a:spAutoFit/>
          </a:bodyPr>
          <a:lstStyle/>
          <a:p>
            <a:pPr algn="r" rtl="1"/>
            <a:endParaRPr lang="ar-SA" sz="1700" dirty="0" smtClean="0">
              <a:solidFill>
                <a:srgbClr val="002060"/>
              </a:solidFill>
              <a:cs typeface="B Zar" pitchFamily="2" charset="-78"/>
            </a:endParaRPr>
          </a:p>
          <a:p>
            <a:pPr algn="r" rtl="1"/>
            <a:endParaRPr lang="ar-SA" sz="1700" dirty="0">
              <a:solidFill>
                <a:srgbClr val="002060"/>
              </a:solidFill>
              <a:cs typeface="B Zar" pitchFamily="2" charset="-78"/>
            </a:endParaRPr>
          </a:p>
        </p:txBody>
      </p:sp>
    </p:spTree>
    <p:extLst>
      <p:ext uri="{BB962C8B-B14F-4D97-AF65-F5344CB8AC3E}">
        <p14:creationId xmlns="" xmlns:p14="http://schemas.microsoft.com/office/powerpoint/2010/main" val="29011478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smtClean="0">
                <a:cs typeface="B Titr" pitchFamily="2" charset="-78"/>
              </a:rPr>
              <a:t>نحوه </a:t>
            </a:r>
            <a:r>
              <a:rPr lang="fa-IR" sz="2400" dirty="0" smtClean="0">
                <a:cs typeface="B Titr" pitchFamily="2" charset="-78"/>
              </a:rPr>
              <a:t>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0" y="1905000"/>
            <a:ext cx="9144000" cy="4495800"/>
          </a:xfrm>
        </p:spPr>
        <p:txBody>
          <a:bodyPr>
            <a:noAutofit/>
          </a:bodyPr>
          <a:lstStyle/>
          <a:p>
            <a:pPr algn="r"/>
            <a:r>
              <a:rPr lang="fa-IR" sz="1550" b="1" u="sng" dirty="0" smtClean="0">
                <a:solidFill>
                  <a:srgbClr val="002060"/>
                </a:solidFill>
                <a:cs typeface="B Zar" pitchFamily="2" charset="-78"/>
              </a:rPr>
              <a:t>1ـ تاریخچه رسیدگی مالیاتی تراکنش های بانکی : </a:t>
            </a:r>
          </a:p>
          <a:p>
            <a:pPr algn="r"/>
            <a:r>
              <a:rPr lang="fa-IR" sz="1550" dirty="0" smtClean="0">
                <a:solidFill>
                  <a:srgbClr val="002060"/>
                </a:solidFill>
                <a:cs typeface="B Zar" pitchFamily="2" charset="-78"/>
              </a:rPr>
              <a:t>در ذیل بخشی از نکات قابل تامل این بخشنامه آمده است:</a:t>
            </a:r>
          </a:p>
          <a:p>
            <a:pPr algn="r"/>
            <a:r>
              <a:rPr lang="fa-IR" sz="1550" dirty="0" smtClean="0">
                <a:solidFill>
                  <a:srgbClr val="002060"/>
                </a:solidFill>
                <a:cs typeface="B Zar" pitchFamily="2" charset="-78"/>
              </a:rPr>
              <a:t>۱- اختیار به اکثریت اعضای کمیته ویژه رسیدگی، در مورد عدم رسیدگی به تراکنش‌هایی که به‌صورت تقریبی با عملکرد مالی یا مالیاتی مؤدی همخوانی دارد.</a:t>
            </a:r>
          </a:p>
          <a:p>
            <a:pPr algn="r"/>
            <a:r>
              <a:rPr lang="fa-IR" sz="1550" dirty="0" smtClean="0">
                <a:solidFill>
                  <a:srgbClr val="002060"/>
                </a:solidFill>
                <a:cs typeface="B Zar" pitchFamily="2" charset="-78"/>
              </a:rPr>
              <a:t>۲- کفایت تطبیق کلی مبالغ به جای تطبیق نظیر به نظیر تراکنش‌ها.</a:t>
            </a:r>
          </a:p>
          <a:p>
            <a:pPr algn="r"/>
            <a:r>
              <a:rPr lang="fa-IR" sz="1550" dirty="0" smtClean="0">
                <a:solidFill>
                  <a:srgbClr val="002060"/>
                </a:solidFill>
                <a:cs typeface="B Zar" pitchFamily="2" charset="-78"/>
              </a:rPr>
              <a:t>۳- طبقه‌بندی تراکنش‌ها به طبقات ذیل:</a:t>
            </a:r>
          </a:p>
          <a:p>
            <a:pPr algn="r"/>
            <a:r>
              <a:rPr lang="fa-IR" sz="1550" dirty="0" smtClean="0">
                <a:solidFill>
                  <a:srgbClr val="002060"/>
                </a:solidFill>
                <a:cs typeface="B Zar" pitchFamily="2" charset="-78"/>
              </a:rPr>
              <a:t>الف) تراکنش‌هایی که اساسا ماهیت درآمدی برای صاحب حساب ندارند، از جمله: تسهیلات بانکی، انتقالی بین حساب‌های شخص، اعضای هیات‌مدیره با تایید شخص حقوقی، تنخواه‌های واریزی به حساب اشخاص توسط کارفرما.</a:t>
            </a:r>
          </a:p>
          <a:p>
            <a:pPr algn="r"/>
            <a:r>
              <a:rPr lang="fa-IR" sz="1550" dirty="0" smtClean="0">
                <a:solidFill>
                  <a:srgbClr val="002060"/>
                </a:solidFill>
                <a:cs typeface="B Zar" pitchFamily="2" charset="-78"/>
              </a:rPr>
              <a:t>ب) تراکنش‌هایی که ماهیت درآمدی دارند، اما با رعایت مقررات از پرداخت مالیات معاف یا مشمول مالیات مقطوع با نرخ صفر باشند.</a:t>
            </a:r>
          </a:p>
          <a:p>
            <a:pPr algn="r"/>
            <a:r>
              <a:rPr lang="fa-IR" sz="1550" dirty="0" smtClean="0">
                <a:solidFill>
                  <a:srgbClr val="002060"/>
                </a:solidFill>
                <a:cs typeface="B Zar" pitchFamily="2" charset="-78"/>
              </a:rPr>
              <a:t>پ) تراکنش‌هایی که ماهیت درآمدی دارند، اما قبلا در محاسبه مالیات منظور شده‌اند.</a:t>
            </a:r>
          </a:p>
          <a:p>
            <a:pPr algn="r"/>
            <a:r>
              <a:rPr lang="fa-IR" sz="1550" dirty="0" smtClean="0">
                <a:solidFill>
                  <a:srgbClr val="002060"/>
                </a:solidFill>
                <a:cs typeface="B Zar" pitchFamily="2" charset="-78"/>
              </a:rPr>
              <a:t>۴- پرهیز از حدس و گمان تعیین شغل مؤدی بدون وجود مستندات.</a:t>
            </a:r>
          </a:p>
          <a:p>
            <a:pPr algn="r"/>
            <a:r>
              <a:rPr lang="fa-IR" sz="1550" dirty="0" smtClean="0">
                <a:solidFill>
                  <a:srgbClr val="002060"/>
                </a:solidFill>
                <a:cs typeface="B Zar" pitchFamily="2" charset="-78"/>
              </a:rPr>
              <a:t>۵- ارائه مهلت کافی به مؤدی برای جمع‌آوری اسناد و مدارک و ارائه توضیحات.</a:t>
            </a:r>
          </a:p>
          <a:p>
            <a:pPr algn="r"/>
            <a:r>
              <a:rPr lang="fa-IR" sz="1550" dirty="0" smtClean="0">
                <a:solidFill>
                  <a:srgbClr val="002060"/>
                </a:solidFill>
                <a:cs typeface="B Zar" pitchFamily="2" charset="-78"/>
              </a:rPr>
              <a:t>۶- اگر مدارک مثبته‌ای دال بر خلاف اظهارات مؤدی به دست نیاید، ملاک و مبنای رسیدگی اظهارات مؤدی خواهد بود.</a:t>
            </a:r>
          </a:p>
          <a:p>
            <a:pPr algn="r"/>
            <a:r>
              <a:rPr lang="fa-IR" sz="1550" dirty="0" smtClean="0">
                <a:solidFill>
                  <a:srgbClr val="002060"/>
                </a:solidFill>
                <a:cs typeface="B Zar" pitchFamily="2" charset="-78"/>
              </a:rPr>
              <a:t>۷- تسلیم تصویر نحوه تشخیص و محاسبه مالیات به مؤدی.</a:t>
            </a:r>
          </a:p>
          <a:p>
            <a:pPr algn="r"/>
            <a:r>
              <a:rPr lang="fa-IR" sz="1550" dirty="0" smtClean="0">
                <a:solidFill>
                  <a:srgbClr val="002060"/>
                </a:solidFill>
                <a:cs typeface="B Zar" pitchFamily="2" charset="-78"/>
              </a:rPr>
              <a:t>با صدور بخشنامه فوق، به نظر می‌رسد این تراکنش‌های دردسرساز دارد به پایان خوشش نزدیک می‌شود و امید است با اجرای کامل طرح جامع مالیاتی، فرار مالیاتی در کشور به حداقل برسد و این‌گونه رسیدگی‌ها با سرعت بیشتر و زحمت کمتری به هدف نهایی خود که همان اجرای عدالت مالیاتی است، برسند.</a:t>
            </a:r>
          </a:p>
          <a:p>
            <a:pPr algn="r"/>
            <a:endParaRPr lang="fa-IR" sz="1550" b="1" dirty="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0" y="1905000"/>
            <a:ext cx="9144000" cy="4495800"/>
          </a:xfrm>
        </p:spPr>
        <p:txBody>
          <a:bodyPr>
            <a:noAutofit/>
          </a:bodyPr>
          <a:lstStyle/>
          <a:p>
            <a:pPr algn="r"/>
            <a:r>
              <a:rPr lang="fa-IR" sz="1600" b="1" u="sng" dirty="0" smtClean="0">
                <a:solidFill>
                  <a:srgbClr val="002060"/>
                </a:solidFill>
                <a:cs typeface="B Zar" pitchFamily="2" charset="-78"/>
              </a:rPr>
              <a:t>2ـ نحوه رسیدگی مالیاتی تراکنش های بانکی : </a:t>
            </a:r>
          </a:p>
          <a:p>
            <a:pPr algn="r"/>
            <a:r>
              <a:rPr lang="fa-IR" sz="1600" b="1" dirty="0" smtClean="0">
                <a:solidFill>
                  <a:srgbClr val="002060"/>
                </a:solidFill>
                <a:cs typeface="B Zar" pitchFamily="2" charset="-78"/>
              </a:rPr>
              <a:t>بمنظور آشنایی بهتر با نحوه رسیدگی مالیاتی به تراکنش های بانکی ضروریست متن دستورالعمل های صادره دراین خصوص را با دقت بخوانیم : </a:t>
            </a:r>
          </a:p>
          <a:p>
            <a:pPr algn="r"/>
            <a:r>
              <a:rPr lang="en-US" sz="1600" b="1" dirty="0" smtClean="0">
                <a:solidFill>
                  <a:srgbClr val="002060"/>
                </a:solidFill>
                <a:cs typeface="B Zar" pitchFamily="2" charset="-78"/>
              </a:rPr>
              <a:t> </a:t>
            </a:r>
            <a:r>
              <a:rPr lang="fa-IR" sz="1600" b="1" dirty="0" smtClean="0">
                <a:solidFill>
                  <a:srgbClr val="002060"/>
                </a:solidFill>
                <a:cs typeface="B Zar" pitchFamily="2" charset="-78"/>
              </a:rPr>
              <a:t>اولین دستورالعمل صادره از سازمان مالیاتی درخصوص نحوه رسیدگی به تراکنش های بانکی ، </a:t>
            </a:r>
            <a:r>
              <a:rPr lang="fa-IR" sz="1600" b="1" dirty="0" smtClean="0">
                <a:solidFill>
                  <a:srgbClr val="FF0000"/>
                </a:solidFill>
                <a:cs typeface="B Zar" pitchFamily="2" charset="-78"/>
              </a:rPr>
              <a:t>دستورالعمل شماره 200/95/505 مورخه 1395/02/04</a:t>
            </a:r>
          </a:p>
          <a:p>
            <a:pPr algn="r"/>
            <a:r>
              <a:rPr lang="fa-IR" sz="1600" b="1" dirty="0" smtClean="0">
                <a:solidFill>
                  <a:srgbClr val="002060"/>
                </a:solidFill>
                <a:cs typeface="B Zar" pitchFamily="2" charset="-78"/>
              </a:rPr>
              <a:t>به شرح ذیل صادر گردید : </a:t>
            </a:r>
          </a:p>
          <a:p>
            <a:pPr algn="r" rtl="1"/>
            <a:r>
              <a:rPr lang="fa-IR" sz="1700" dirty="0" smtClean="0">
                <a:solidFill>
                  <a:srgbClr val="002060"/>
                </a:solidFill>
                <a:cs typeface="B Zar" pitchFamily="2" charset="-78"/>
              </a:rPr>
              <a:t>نظر به سوالات مطروحه در خصوص نحوه عمل در مورد اطلاعات تراکنش­های بانکی واصله و به منظور ایجاد وحدت رویه اجرایی، مقرر می­دارد ادارات کل­ امور مالیاتی در اسرع وقت به شرح زیر اقدام نمایند:</a:t>
            </a:r>
          </a:p>
          <a:p>
            <a:pPr algn="r" rtl="1"/>
            <a:r>
              <a:rPr lang="fa-IR" sz="1700" dirty="0" smtClean="0">
                <a:solidFill>
                  <a:srgbClr val="002060"/>
                </a:solidFill>
                <a:cs typeface="B Zar" pitchFamily="2" charset="-78"/>
              </a:rPr>
              <a:t>در هر اداره کل متناسب با حجم اطلاعات دریافتی یک یا چند گروه رسیدگی ویژه زیر نظر یکی از روسای امور مالیاتی که در امر حسابرسی مالیاتی دارای تبحر، دانش و تجربه کافی باشد تشکیل شده و مشخصات مأمورین مالیاتی مذکور به همراه رونوشتی از احکام صادره برای ایشان به دفتر فنی و حسابرسی اعلام شود. رسیدگی به اطلاعات تراکنش­های بانکی واصله به ترتیبی که در این دستورالعمل تعیین می­شود، در اجرای ماده 29 آیین نامه اجرایی ماده 219 قانون مالیات­های مستقیم، توسط گروه یا گروه­های رسیدگی مذکور صورت خواهد پذیرفت.</a:t>
            </a:r>
          </a:p>
          <a:p>
            <a:pPr algn="r" rtl="1"/>
            <a:r>
              <a:rPr lang="fa-IR" sz="1700" dirty="0" smtClean="0">
                <a:solidFill>
                  <a:srgbClr val="002060"/>
                </a:solidFill>
                <a:cs typeface="B Zar" pitchFamily="2" charset="-78"/>
              </a:rPr>
              <a:t>ادارات کل­ امور مالیاتی پس از دریافت اطلاعات تراکنش­های بانکی موظفند اطلاعات دریافتی را به صورت متمرکز به ادارات اطلاعات و خدمات مالیاتی ارسال و ادارات مذکور با توجه به شرح وظایف ابلاغ شده به قید فوریت به شرح زیر اقدام نمایند:</a:t>
            </a:r>
          </a:p>
          <a:p>
            <a:pPr algn="r" rtl="1"/>
            <a:r>
              <a:rPr lang="fa-IR" sz="1700" b="1" dirty="0" smtClean="0">
                <a:solidFill>
                  <a:srgbClr val="002060"/>
                </a:solidFill>
                <a:cs typeface="B Zar" pitchFamily="2" charset="-78"/>
              </a:rPr>
              <a:t>-1</a:t>
            </a:r>
            <a:r>
              <a:rPr lang="fa-IR" sz="1700" dirty="0" smtClean="0">
                <a:solidFill>
                  <a:srgbClr val="002060"/>
                </a:solidFill>
                <a:cs typeface="B Zar" pitchFamily="2" charset="-78"/>
              </a:rPr>
              <a:t>چنانچه تراکنش­های بانکی واصله، متعلق به اشخاص حقوقی و یا اشخاص حقیقی که دارای یک پرونده در نظام مالیاتی هستند، باشد، بلافاصله و حداکثر ظرف مدت پنج روز کاری پس از دریافت اطلاعات تراکنش­های بانکی، حسب دستور مدیرکل امور مالیاتی، می بایستی این اطلاعات در اختیار گروه رسیدگی ویژه قرار گیرد .</a:t>
            </a:r>
            <a:endParaRPr lang="fa-IR" sz="1600" dirty="0" smtClean="0">
              <a:solidFill>
                <a:srgbClr val="002060"/>
              </a:solidFill>
              <a:cs typeface="B Zar" pitchFamily="2" charset="-78"/>
            </a:endParaRPr>
          </a:p>
          <a:p>
            <a:pPr algn="r"/>
            <a:endParaRPr lang="fa-IR" sz="1400" b="1" dirty="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0" y="1905000"/>
            <a:ext cx="9144000" cy="4495800"/>
          </a:xfrm>
        </p:spPr>
        <p:txBody>
          <a:bodyPr>
            <a:noAutofit/>
          </a:bodyPr>
          <a:lstStyle/>
          <a:p>
            <a:pPr algn="r"/>
            <a:r>
              <a:rPr lang="fa-IR" sz="1800" b="1" u="sng" dirty="0" smtClean="0">
                <a:solidFill>
                  <a:srgbClr val="002060"/>
                </a:solidFill>
                <a:cs typeface="B Zar" pitchFamily="2" charset="-78"/>
              </a:rPr>
              <a:t>2ـ نحوه رسیدگی مالیاتی تراکنش های بانکی : </a:t>
            </a:r>
          </a:p>
          <a:p>
            <a:pPr algn="r" rtl="1"/>
            <a:r>
              <a:rPr lang="fa-IR" sz="1600" b="1" dirty="0" smtClean="0">
                <a:solidFill>
                  <a:srgbClr val="002060"/>
                </a:solidFill>
                <a:cs typeface="B Zar" pitchFamily="2" charset="-78"/>
              </a:rPr>
              <a:t>2-</a:t>
            </a:r>
            <a:r>
              <a:rPr lang="fa-IR" sz="1600" dirty="0" smtClean="0">
                <a:solidFill>
                  <a:srgbClr val="002060"/>
                </a:solidFill>
                <a:cs typeface="B Zar" pitchFamily="2" charset="-78"/>
              </a:rPr>
              <a:t>چنانچه تراکنش­های بانکی واصله، متعلق به شخص حقیقی بوده که دارای بیش از یک پرونده در نظام مالیاتی می باشد، حداکثر ظرف مدت دو هفته پس از دریافت اطلاعات تراکنش­های بانکی، با دعوت کتبی از صاحب یا صاحبان حساب، ضمن اخذ توضیحات کتبی ایشان در ارتباط با تراکنش­های بانکی واصله و ارتباط آنها با هر یک از پرونده­های مالیاتی وی، نسبت به انجام تحقیقات لازم اقدام و با تنظیم فرم شماره یک پیوست که به امضای طرفین رسیده باشد، حسب دستور مدیرکل امور مالیاتی می بایستی این اطلاعات در اختیار گروه رسیدگی ویژه قرار گیرد. چنانچه در اجرای این بند مودی از امضای فرم شماره یک استنکاف نمود، یا حداکثر ظرف مدت پنج روز از تاریخ ابلاغ دعوت نامه، به اداره امور مالیاتی مراجعه ننمود و یا به هر دلیلی امکان دسترسی به مودی فراهم نشد، مراتب در متن فرم شماره یک قید و به امضای مأمور یا مأمورین مالیاتی ذیربط خواهد رسید. سپس پرونده متشکله به ضمیمه اطلاعات تراکنش­های بانکی واصله، حسب دستور مدیرکل امور مالیاتی در اختیار گروه رسیدگی ویژه قرار گیرد.</a:t>
            </a:r>
          </a:p>
          <a:p>
            <a:pPr algn="r" rtl="1"/>
            <a:r>
              <a:rPr lang="fa-IR" sz="1600" b="1" dirty="0" smtClean="0">
                <a:solidFill>
                  <a:srgbClr val="002060"/>
                </a:solidFill>
                <a:cs typeface="B Zar" pitchFamily="2" charset="-78"/>
              </a:rPr>
              <a:t>3</a:t>
            </a:r>
            <a:r>
              <a:rPr lang="fa-IR" sz="1600" dirty="0" smtClean="0">
                <a:solidFill>
                  <a:srgbClr val="002060"/>
                </a:solidFill>
                <a:cs typeface="B Zar" pitchFamily="2" charset="-78"/>
              </a:rPr>
              <a:t>-چنانچه تراکنش­های بانکی واصله، متعلق به اشخاص حقیقی و حقوقی فاقد پرونده در نظام مالیاتی کشور باشد، حداکثر ظرف مدت دو هفته پس از دریافت اطلاعات تراکنش­های بانکی، نسبت به انجام تحقیقات لازم و با دعوت صاحب یا صاحبان حساب نسبت به تعیین موضوع فعالیت ایشان و تکمیل فرم شماره دو پیوست اقدام و مطابق دستورالعمل­های مربوط نسبت به ثبت­نام وتشکیل پرونده برای اشخاص مذکورحسب مورد اقدام شود. سپس اطلاعات تراکنش­های بانکی واصله، طبق دستور مدیرکل امور مالیاتی در اختیار گروه رسیدگی ویژه قرار گیرد.در صورتی که این اشخاص در پاسخ به دعوت کتبی به عمل آمده از طرف ادارات اطلاعات و خدمات مالیاتی از مراجعه حضوری یا ارسال پاسخ کتبی ظرف مدت پنج روزکاری خودداری نمایند، ادارات مذکور مکلفند با جمع آوری اطلاعات لازم و تنظیم فرم شماره دو پیوست ، بدوا نسبت به ثبت­نام و تشکیل پرونده در منبع موضوع فصل ششم از باب سوم قانون مالیات­های مستقیم برای این قبیل اشخاص اقدام نموده و سپس حسب دستور مدیرکل امور مالیاتی اطلاعات تراکنش­های بانکی رادر اختیار گروه رسیدگی ویژه قرار دهند. چنانچه در بررسی­های تکمیلی گروه رسیدگی کننده مشخص شود که تراکنش های بانکی واصله مرتبط با فعالیت های اقتصادی صاحب حساب بوده است، می بایستی منبع تشکیل پرونده، متناسب با اطلاعات تکمیلی بدست آمده ، </a:t>
            </a:r>
          </a:p>
          <a:p>
            <a:pPr algn="r" rtl="1"/>
            <a:r>
              <a:rPr lang="fa-IR" sz="1600" dirty="0" smtClean="0">
                <a:solidFill>
                  <a:srgbClr val="002060"/>
                </a:solidFill>
                <a:cs typeface="B Zar" pitchFamily="2" charset="-78"/>
              </a:rPr>
              <a:t>اصلاح شود.</a:t>
            </a:r>
          </a:p>
          <a:p>
            <a:pPr algn="r"/>
            <a:endParaRPr lang="fa-IR" sz="1600" b="1" dirty="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0" y="1905000"/>
            <a:ext cx="9144000" cy="4495800"/>
          </a:xfrm>
        </p:spPr>
        <p:txBody>
          <a:bodyPr>
            <a:noAutofit/>
          </a:bodyPr>
          <a:lstStyle/>
          <a:p>
            <a:pPr algn="r"/>
            <a:r>
              <a:rPr lang="fa-IR" sz="1800" b="1" u="sng" dirty="0" smtClean="0">
                <a:solidFill>
                  <a:srgbClr val="002060"/>
                </a:solidFill>
                <a:cs typeface="B Zar" pitchFamily="2" charset="-78"/>
              </a:rPr>
              <a:t>2ـ نحوه رسیدگی مالیاتی تراکنش های بانکی : </a:t>
            </a:r>
            <a:endParaRPr lang="en-US" sz="1800" b="1" u="sng" dirty="0" smtClean="0">
              <a:solidFill>
                <a:srgbClr val="002060"/>
              </a:solidFill>
              <a:cs typeface="B Zar" pitchFamily="2" charset="-78"/>
            </a:endParaRPr>
          </a:p>
          <a:p>
            <a:pPr algn="r"/>
            <a:endParaRPr lang="fa-IR" sz="1800" b="1" u="sng" dirty="0" smtClean="0">
              <a:solidFill>
                <a:srgbClr val="002060"/>
              </a:solidFill>
              <a:cs typeface="B Zar" pitchFamily="2" charset="-78"/>
            </a:endParaRPr>
          </a:p>
          <a:p>
            <a:pPr algn="r" rtl="1"/>
            <a:r>
              <a:rPr lang="fa-IR" sz="1600" b="1" dirty="0" smtClean="0">
                <a:solidFill>
                  <a:srgbClr val="002060"/>
                </a:solidFill>
                <a:cs typeface="B Zar" pitchFamily="2" charset="-78"/>
              </a:rPr>
              <a:t>4</a:t>
            </a:r>
            <a:r>
              <a:rPr lang="fa-IR" sz="1600" dirty="0" smtClean="0">
                <a:solidFill>
                  <a:srgbClr val="002060"/>
                </a:solidFill>
                <a:cs typeface="B Zar" pitchFamily="2" charset="-78"/>
              </a:rPr>
              <a:t>-چنانچه تراکنش­های بانکی واصله، متعلق به شخص حقیقی باشد که خود عضو هیأت مدیره، مدیرعامل یا کارمند شخص دیگری بوده، حداکثر ظرف مدت دو هفته پس از دریافت اطلاعات تراکنش­های بانکی، ضمن دعوت کتبی از صاحب حساب و اخذ توضیحات کتبی وی در خصوص ماهیت تراکنش های بانکی واصله، چنانچه حسب اظهارات مکتوب صاحب حساب، تراکنش­های بانکی واصله مرتبط با فعالیت­های شخص دیگری باشد و این موضوع مورد تأیید کتبی و رسمی شخص مذکور نیز قرار گیرد، با تنظیم فرم شماره یک پیوست که به امضای طرفین رسیده است، اطلاعات تراکنش­های بانکی واصله حسب دستور مدیرکل امور مالیاتی در اختیار گروه رسیدگی ویژه قرارخواهدگرفت و یا به اداره کل امور مالیاتی ذیصلاح حسب مورد جهت اقدام مقتضی، ارجاع شود. در صورتی که شخص ثالث مذکور ادعای صاحب حساب مبنی بر ارتباط تراکنش­های بانکی با فعالیت خویش را تأیید ننماید و یا اساسا تراکنش­های بانکی واصله، باتوجه به اظهارات مکتوب صاحب حساب به خود شخص حقیقی تعلق داشته باشد، مطابق بندهای 1 و 2 و 3 فوق الذکر حسب مورد اقدام مقتضی به عمل آید.</a:t>
            </a:r>
          </a:p>
          <a:p>
            <a:pPr algn="r" rtl="1"/>
            <a:r>
              <a:rPr lang="fa-IR" sz="1600" b="1" dirty="0" smtClean="0">
                <a:solidFill>
                  <a:srgbClr val="002060"/>
                </a:solidFill>
                <a:cs typeface="B Zar" pitchFamily="2" charset="-78"/>
              </a:rPr>
              <a:t>5</a:t>
            </a:r>
            <a:r>
              <a:rPr lang="fa-IR" sz="1600" dirty="0" smtClean="0">
                <a:solidFill>
                  <a:srgbClr val="002060"/>
                </a:solidFill>
                <a:cs typeface="B Zar" pitchFamily="2" charset="-78"/>
              </a:rPr>
              <a:t>-از آنجایی که تراکنش­های بانکی واصله می­تواند نتیجه معاملات و عملیات مشکوک به پولشویی باشد، بنا براین رعایت مفاد</a:t>
            </a:r>
            <a:r>
              <a:rPr lang="fa-IR" sz="1600" b="1" dirty="0" smtClean="0">
                <a:solidFill>
                  <a:srgbClr val="002060"/>
                </a:solidFill>
                <a:cs typeface="B Zar" pitchFamily="2" charset="-78"/>
              </a:rPr>
              <a:t>دستورالعمل کشف معاملات و عملیات مشکوک</a:t>
            </a:r>
            <a:r>
              <a:rPr lang="fa-IR" sz="1600" dirty="0" smtClean="0">
                <a:solidFill>
                  <a:srgbClr val="002060"/>
                </a:solidFill>
                <a:cs typeface="B Zar" pitchFamily="2" charset="-78"/>
              </a:rPr>
              <a:t> و اعلام محرمانه گزارش به مرجع ذیربط حسب مورد الزامی خواهد بود.</a:t>
            </a: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781800" cy="990599"/>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a:normAutofit/>
          </a:bodyPr>
          <a:lstStyle/>
          <a:p>
            <a:r>
              <a:rPr lang="fa-IR" sz="2400" dirty="0" smtClean="0">
                <a:cs typeface="B Titr" pitchFamily="2" charset="-78"/>
              </a:rPr>
              <a:t>نحوه رسیدگی و </a:t>
            </a:r>
            <a:r>
              <a:rPr lang="fa-IR" sz="2000" dirty="0" smtClean="0">
                <a:cs typeface="B Titr" pitchFamily="2" charset="-78"/>
              </a:rPr>
              <a:t>دفاع</a:t>
            </a:r>
            <a:r>
              <a:rPr lang="fa-IR" sz="2400" dirty="0" smtClean="0">
                <a:cs typeface="B Titr" pitchFamily="2" charset="-78"/>
              </a:rPr>
              <a:t> مالیاتی </a:t>
            </a:r>
            <a:r>
              <a:rPr lang="fa-IR" sz="2000" dirty="0" smtClean="0">
                <a:cs typeface="B Titr" pitchFamily="2" charset="-78"/>
              </a:rPr>
              <a:t>تراکنش</a:t>
            </a:r>
            <a:r>
              <a:rPr lang="fa-IR" sz="2400" dirty="0" smtClean="0">
                <a:cs typeface="B Titr" pitchFamily="2" charset="-78"/>
              </a:rPr>
              <a:t> های بانکی</a:t>
            </a:r>
            <a:endParaRPr lang="fa-IR" sz="2400" dirty="0">
              <a:cs typeface="B Titr" pitchFamily="2" charset="-78"/>
            </a:endParaRPr>
          </a:p>
        </p:txBody>
      </p:sp>
      <p:sp>
        <p:nvSpPr>
          <p:cNvPr id="3" name="Subtitle 2"/>
          <p:cNvSpPr>
            <a:spLocks noGrp="1"/>
          </p:cNvSpPr>
          <p:nvPr>
            <p:ph type="subTitle" idx="1"/>
          </p:nvPr>
        </p:nvSpPr>
        <p:spPr>
          <a:xfrm>
            <a:off x="0" y="1905000"/>
            <a:ext cx="9144000" cy="4495800"/>
          </a:xfrm>
        </p:spPr>
        <p:txBody>
          <a:bodyPr>
            <a:noAutofit/>
          </a:bodyPr>
          <a:lstStyle/>
          <a:p>
            <a:pPr algn="r"/>
            <a:r>
              <a:rPr lang="fa-IR" sz="1600" b="1" u="sng" dirty="0" smtClean="0">
                <a:solidFill>
                  <a:srgbClr val="002060"/>
                </a:solidFill>
                <a:cs typeface="B Zar" pitchFamily="2" charset="-78"/>
              </a:rPr>
              <a:t>2ـ نحوه رسیدگی مالیاتی تراکنش های بانکی : </a:t>
            </a:r>
            <a:endParaRPr lang="en-US" sz="1600" b="1" u="sng" dirty="0" smtClean="0">
              <a:solidFill>
                <a:srgbClr val="002060"/>
              </a:solidFill>
              <a:cs typeface="B Zar" pitchFamily="2" charset="-78"/>
            </a:endParaRPr>
          </a:p>
          <a:p>
            <a:pPr algn="r" rtl="1"/>
            <a:r>
              <a:rPr lang="fa-IR" sz="1600" b="1" u="sng" dirty="0" smtClean="0">
                <a:solidFill>
                  <a:srgbClr val="002060"/>
                </a:solidFill>
                <a:cs typeface="B Zar" pitchFamily="2" charset="-78"/>
              </a:rPr>
              <a:t>نحوه رسیدگی و تعیین درآمد مشمول مالیات نسبت به تراکنش­های بانکی واصله</a:t>
            </a:r>
            <a:endParaRPr lang="fa-IR" sz="1600" dirty="0" smtClean="0">
              <a:solidFill>
                <a:srgbClr val="002060"/>
              </a:solidFill>
              <a:cs typeface="B Zar" pitchFamily="2" charset="-78"/>
            </a:endParaRPr>
          </a:p>
          <a:p>
            <a:pPr algn="r" rtl="1"/>
            <a:r>
              <a:rPr lang="fa-IR" sz="1600" dirty="0" smtClean="0">
                <a:solidFill>
                  <a:srgbClr val="002060"/>
                </a:solidFill>
                <a:cs typeface="B Zar" pitchFamily="2" charset="-78"/>
              </a:rPr>
              <a:t>گروه رسیدگی ویژه پس از دریافت حکم رسیدگی، پرونده و اطلاعات تراکنش­های بانکی را از واحد ذیربط تحویل و حسب مقررات مواد 95،97 و 229 قانون مالیات­های مستقیم نسبت به بررسی اسناد و مدارک و حسب مورد دعوت از مودی جهت ارائه اسناد و مدارک و تهیه صورتمجلس ارائه اسناد و مدارک اقدام نموده و موارد زیر را در بررسی اسناد، مدارک، قرائن و شواهد مدنظر قرار دهد:</a:t>
            </a:r>
          </a:p>
          <a:p>
            <a:pPr algn="r" rtl="1"/>
            <a:r>
              <a:rPr lang="fa-IR" sz="1600" dirty="0" smtClean="0">
                <a:solidFill>
                  <a:srgbClr val="002060"/>
                </a:solidFill>
                <a:cs typeface="B Zar" pitchFamily="2" charset="-78"/>
              </a:rPr>
              <a:t>1. تراکنش­هایی که موید گردش وجوه بین حساب­های مختلف بانکی یک مودی می باشد به عنوان درآمد منظور نخواهد شد.</a:t>
            </a:r>
          </a:p>
          <a:p>
            <a:pPr algn="r" rtl="1"/>
            <a:r>
              <a:rPr lang="fa-IR" sz="1600" dirty="0" smtClean="0">
                <a:solidFill>
                  <a:srgbClr val="002060"/>
                </a:solidFill>
                <a:cs typeface="B Zar" pitchFamily="2" charset="-78"/>
              </a:rPr>
              <a:t>2. مبالغ واریزی به حساب مودی که مربوط به دریافت وام و تسهیلات می­باشد، ماهیتا به عنوان درآمد تلقی نشده و</a:t>
            </a:r>
            <a:br>
              <a:rPr lang="fa-IR" sz="1600" dirty="0" smtClean="0">
                <a:solidFill>
                  <a:srgbClr val="002060"/>
                </a:solidFill>
                <a:cs typeface="B Zar" pitchFamily="2" charset="-78"/>
              </a:rPr>
            </a:br>
            <a:r>
              <a:rPr lang="fa-IR" sz="1600" dirty="0" smtClean="0">
                <a:solidFill>
                  <a:srgbClr val="002060"/>
                </a:solidFill>
                <a:cs typeface="B Zar" pitchFamily="2" charset="-78"/>
              </a:rPr>
              <a:t>می بایست برابر مقررات مربوط آثار مالیاتی آنها مورد رسیدگی قرار گیرد.</a:t>
            </a:r>
          </a:p>
          <a:p>
            <a:pPr algn="r" rtl="1"/>
            <a:r>
              <a:rPr lang="fa-IR" sz="1600" dirty="0" smtClean="0">
                <a:solidFill>
                  <a:srgbClr val="002060"/>
                </a:solidFill>
                <a:cs typeface="B Zar" pitchFamily="2" charset="-78"/>
              </a:rPr>
              <a:t>3. وجوه دریافتی بابت تسویه تمام یا بخشی از وجوه پرداختی قبلی به سایر اشخاص، ماهیتا به عنوان درآمد تلقی نشده و می بایست برابر مقررات مربوط آثار مالیاتی آنها مورد رسیدگی قرار گیرد.</a:t>
            </a:r>
          </a:p>
          <a:p>
            <a:pPr algn="r" rtl="1"/>
            <a:r>
              <a:rPr lang="fa-IR" sz="1600" dirty="0" smtClean="0">
                <a:solidFill>
                  <a:srgbClr val="002060"/>
                </a:solidFill>
                <a:cs typeface="B Zar" pitchFamily="2" charset="-78"/>
              </a:rPr>
              <a:t>4. درصورتی که مودی دارای درآمدهایی از جمله دریافت حقوق، درآمد اجاره ویا سایر منابع باشد، این موارد می بایست حسب مقررات و در چارچوب منبع درآمدی مربوط، بررسی شود.</a:t>
            </a:r>
          </a:p>
          <a:p>
            <a:pPr algn="r" rtl="1"/>
            <a:r>
              <a:rPr lang="fa-IR" sz="1600" dirty="0" smtClean="0">
                <a:solidFill>
                  <a:srgbClr val="002060"/>
                </a:solidFill>
                <a:cs typeface="B Zar" pitchFamily="2" charset="-78"/>
              </a:rPr>
              <a:t>5. چنانچه مودی به یکی از فعالیت­های موضوع ماده 81 قانون مالیات­های مستقیم اشتغال داشته باشد، وجوه واریزی مرتبط با درآمدهای ناشی از فعالیت­های مذکور، از سایر مبالغ واریزی تفکیک و مطابق مقررات موضوعه اقدام شود.</a:t>
            </a:r>
          </a:p>
          <a:p>
            <a:pPr algn="r" rtl="1"/>
            <a:r>
              <a:rPr lang="fa-IR" sz="1600" dirty="0" smtClean="0">
                <a:solidFill>
                  <a:srgbClr val="002060"/>
                </a:solidFill>
                <a:cs typeface="B Zar" pitchFamily="2" charset="-78"/>
              </a:rPr>
              <a:t>6. چنانچه وجوه واریزی به حساب اشخاص، بنابر اظهارات مکتوب صاحب حساب ناشی از دریافت سهم الارث، نذر، وقف و حبس باشد، برابر مقررات مربوط مورد بررسی قرار گیرد.</a:t>
            </a:r>
          </a:p>
          <a:p>
            <a:pPr algn="r" rtl="1"/>
            <a:endParaRPr lang="fa-IR" sz="1600" b="1" u="sng" dirty="0" smtClean="0">
              <a:solidFill>
                <a:srgbClr val="002060"/>
              </a:solidFill>
              <a:cs typeface="B Zar" pitchFamily="2" charset="-78"/>
            </a:endParaRPr>
          </a:p>
        </p:txBody>
      </p:sp>
      <p:pic>
        <p:nvPicPr>
          <p:cNvPr id="4" name="Picture 3" descr="IMG_20200712_184627_243.jpg"/>
          <p:cNvPicPr>
            <a:picLocks noChangeAspect="1"/>
          </p:cNvPicPr>
          <p:nvPr/>
        </p:nvPicPr>
        <p:blipFill>
          <a:blip r:embed="rId3" cstate="print"/>
          <a:stretch>
            <a:fillRect/>
          </a:stretch>
        </p:blipFill>
        <p:spPr>
          <a:xfrm>
            <a:off x="6858000" y="0"/>
            <a:ext cx="2286000" cy="1828800"/>
          </a:xfrm>
          <a:prstGeom prst="rect">
            <a:avLst/>
          </a:prstGeom>
        </p:spPr>
      </p:pic>
      <p:sp>
        <p:nvSpPr>
          <p:cNvPr id="6" name="Title 1"/>
          <p:cNvSpPr txBox="1">
            <a:spLocks/>
          </p:cNvSpPr>
          <p:nvPr/>
        </p:nvSpPr>
        <p:spPr>
          <a:xfrm>
            <a:off x="0" y="1066800"/>
            <a:ext cx="6781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baseline="0" noProof="0" dirty="0" smtClean="0">
                <a:ln>
                  <a:noFill/>
                </a:ln>
                <a:solidFill>
                  <a:srgbClr val="FF0000"/>
                </a:solidFill>
                <a:effectLst/>
                <a:uLnTx/>
                <a:uFillTx/>
                <a:latin typeface="+mj-lt"/>
                <a:ea typeface="+mj-ea"/>
                <a:cs typeface="B Titr" pitchFamily="2" charset="-78"/>
              </a:rPr>
              <a:t>مدرس : آقای ذولفی</a:t>
            </a: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 </a:t>
            </a:r>
            <a:endParaRPr kumimoji="0" lang="en-US"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600" b="0" i="0" u="none" strike="noStrike" kern="1200" cap="none" spc="0" normalizeH="0" noProof="0" dirty="0" smtClean="0">
                <a:ln>
                  <a:noFill/>
                </a:ln>
                <a:solidFill>
                  <a:srgbClr val="FF0000"/>
                </a:solidFill>
                <a:effectLst/>
                <a:uLnTx/>
                <a:uFillTx/>
                <a:latin typeface="+mj-lt"/>
                <a:ea typeface="+mj-ea"/>
                <a:cs typeface="B Titr" pitchFamily="2" charset="-78"/>
              </a:rPr>
              <a:t>مدیرعامل موسسه تدبیرحساب معین</a:t>
            </a:r>
          </a:p>
        </p:txBody>
      </p:sp>
      <p:sp>
        <p:nvSpPr>
          <p:cNvPr id="7" name="Title 1"/>
          <p:cNvSpPr txBox="1">
            <a:spLocks/>
          </p:cNvSpPr>
          <p:nvPr/>
        </p:nvSpPr>
        <p:spPr>
          <a:xfrm>
            <a:off x="990600" y="6477000"/>
            <a:ext cx="6781800" cy="30479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4450">
            <a:solidFill>
              <a:schemeClr val="accent1">
                <a:alpha val="85000"/>
              </a:schemeClr>
            </a:solidFill>
          </a:ln>
          <a:effectLst>
            <a:innerShdw blurRad="63500" dist="50800" dir="2700000">
              <a:prstClr val="black">
                <a:alpha val="50000"/>
              </a:prstClr>
            </a:innerShdw>
          </a:effectLst>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a-IR" sz="1400" b="0" i="0" u="none" strike="noStrike" kern="1200" cap="none" spc="0" normalizeH="0" baseline="0" noProof="0" dirty="0" smtClean="0">
                <a:ln>
                  <a:noFill/>
                </a:ln>
                <a:solidFill>
                  <a:srgbClr val="FF0000"/>
                </a:solidFill>
                <a:effectLst/>
                <a:uLnTx/>
                <a:uFillTx/>
                <a:latin typeface="+mj-lt"/>
                <a:ea typeface="+mj-ea"/>
                <a:cs typeface="B Titr" pitchFamily="2" charset="-78"/>
              </a:rPr>
              <a:t>موسسه تدبیرحساب معین  09124020115</a:t>
            </a:r>
            <a:endParaRPr kumimoji="0" lang="fa-IR" sz="1400" b="0" i="0" u="none" strike="noStrike" kern="1200" cap="none" spc="0" normalizeH="0" baseline="0" noProof="0" dirty="0">
              <a:ln>
                <a:noFill/>
              </a:ln>
              <a:solidFill>
                <a:srgbClr val="FF0000"/>
              </a:solidFill>
              <a:effectLst/>
              <a:uLnTx/>
              <a:uFillTx/>
              <a:latin typeface="+mj-lt"/>
              <a:ea typeface="+mj-ea"/>
              <a:cs typeface="B Titr" pitchFamily="2" charset="-7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533</TotalTime>
  <Words>8591</Words>
  <Application>Microsoft Office PowerPoint</Application>
  <PresentationFormat>On-screen Show (4:3)</PresentationFormat>
  <Paragraphs>2157</Paragraphs>
  <Slides>47</Slides>
  <Notes>47</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Office Theme</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lpstr>نحوه رسیدگی و دفاع مالیاتی تراکنش های بانکی</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وبینارتخصصی نحوه رسیدگی و دفاع مالیاتی تراکنش های بانکی</dc:title>
  <dc:creator>ASUS</dc:creator>
  <cp:lastModifiedBy>Donyayelaptop.ir</cp:lastModifiedBy>
  <cp:revision>61</cp:revision>
  <dcterms:created xsi:type="dcterms:W3CDTF">2006-08-16T00:00:00Z</dcterms:created>
  <dcterms:modified xsi:type="dcterms:W3CDTF">2020-10-16T20:30:59Z</dcterms:modified>
</cp:coreProperties>
</file>